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wav" ContentType="audio/x-wav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modernComment_2AA_0.xml" ContentType="application/vnd.ms-powerpoint.comments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9"/>
  </p:notesMasterIdLst>
  <p:sldIdLst>
    <p:sldId id="534" r:id="rId2"/>
    <p:sldId id="823" r:id="rId3"/>
    <p:sldId id="824" r:id="rId4"/>
    <p:sldId id="829" r:id="rId5"/>
    <p:sldId id="459" r:id="rId6"/>
    <p:sldId id="803" r:id="rId7"/>
    <p:sldId id="537" r:id="rId8"/>
    <p:sldId id="839" r:id="rId9"/>
    <p:sldId id="538" r:id="rId10"/>
    <p:sldId id="263" r:id="rId11"/>
    <p:sldId id="548" r:id="rId12"/>
    <p:sldId id="846" r:id="rId13"/>
    <p:sldId id="812" r:id="rId14"/>
    <p:sldId id="549" r:id="rId15"/>
    <p:sldId id="411" r:id="rId16"/>
    <p:sldId id="555" r:id="rId17"/>
    <p:sldId id="417" r:id="rId18"/>
    <p:sldId id="542" r:id="rId19"/>
    <p:sldId id="557" r:id="rId20"/>
    <p:sldId id="559" r:id="rId21"/>
    <p:sldId id="560" r:id="rId22"/>
    <p:sldId id="561" r:id="rId23"/>
    <p:sldId id="725" r:id="rId24"/>
    <p:sldId id="562" r:id="rId25"/>
    <p:sldId id="563" r:id="rId26"/>
    <p:sldId id="727" r:id="rId27"/>
    <p:sldId id="814" r:id="rId28"/>
    <p:sldId id="815" r:id="rId29"/>
    <p:sldId id="733" r:id="rId30"/>
    <p:sldId id="740" r:id="rId31"/>
    <p:sldId id="816" r:id="rId32"/>
    <p:sldId id="579" r:id="rId33"/>
    <p:sldId id="578" r:id="rId34"/>
    <p:sldId id="583" r:id="rId35"/>
    <p:sldId id="831" r:id="rId36"/>
    <p:sldId id="848" r:id="rId37"/>
    <p:sldId id="849" r:id="rId38"/>
    <p:sldId id="850" r:id="rId39"/>
    <p:sldId id="851" r:id="rId40"/>
    <p:sldId id="852" r:id="rId41"/>
    <p:sldId id="765" r:id="rId42"/>
    <p:sldId id="768" r:id="rId43"/>
    <p:sldId id="766" r:id="rId44"/>
    <p:sldId id="778" r:id="rId45"/>
    <p:sldId id="770" r:id="rId46"/>
    <p:sldId id="769" r:id="rId47"/>
    <p:sldId id="783" r:id="rId48"/>
    <p:sldId id="822" r:id="rId49"/>
    <p:sldId id="682" r:id="rId50"/>
    <p:sldId id="856" r:id="rId51"/>
    <p:sldId id="691" r:id="rId52"/>
    <p:sldId id="819" r:id="rId53"/>
    <p:sldId id="840" r:id="rId54"/>
    <p:sldId id="853" r:id="rId55"/>
    <p:sldId id="696" r:id="rId56"/>
    <p:sldId id="855" r:id="rId57"/>
    <p:sldId id="793" r:id="rId58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F28EADD6-0E6E-FB6C-E455-3A108AE864E0}" name="Quy Le" initials="QL" userId="f8ed95e93478bac3" providerId="Windows Live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s Hai Duong" initials="MHD" lastIdx="0" clrIdx="0">
    <p:extLst>
      <p:ext uri="{19B8F6BF-5375-455C-9EA6-DF929625EA0E}">
        <p15:presenceInfo xmlns:p15="http://schemas.microsoft.com/office/powerpoint/2012/main" userId="Ms Hai Duong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5FB307A-8161-488E-89F3-1F7AE6DD292F}" v="811" dt="2024-04-03T02:42:42.518"/>
    <p1510:client id="{AA19ECE4-07E3-4286-B31F-1A7EFF244AB2}" v="413" dt="2024-04-03T04:59:46.983"/>
    <p1510:client id="{B4F2B8EF-7D46-4D25-8FB3-3888A03D9A6B}" v="1422" dt="2024-04-02T03:46:52.62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286" autoAdjust="0"/>
    <p:restoredTop sz="98405" autoAdjust="0"/>
  </p:normalViewPr>
  <p:slideViewPr>
    <p:cSldViewPr>
      <p:cViewPr varScale="1">
        <p:scale>
          <a:sx n="82" d="100"/>
          <a:sy n="82" d="100"/>
        </p:scale>
        <p:origin x="1536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44995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microsoft.com/office/2015/10/relationships/revisionInfo" Target="revisionInfo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67" Type="http://schemas.microsoft.com/office/2018/10/relationships/authors" Target="author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commentAuthors" Target="commentAuthors.xml"/><Relationship Id="rId65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Quy Le" userId="f8ed95e93478bac3" providerId="Windows Live" clId="Web-{05FB307A-8161-488E-89F3-1F7AE6DD292F}"/>
    <pc:docChg chg="modSld">
      <pc:chgData name="Quy Le" userId="f8ed95e93478bac3" providerId="Windows Live" clId="Web-{05FB307A-8161-488E-89F3-1F7AE6DD292F}" dt="2024-04-03T02:42:42.518" v="664" actId="20577"/>
      <pc:docMkLst>
        <pc:docMk/>
      </pc:docMkLst>
      <pc:sldChg chg="addSp delSp modSp">
        <pc:chgData name="Quy Le" userId="f8ed95e93478bac3" providerId="Windows Live" clId="Web-{05FB307A-8161-488E-89F3-1F7AE6DD292F}" dt="2024-04-02T10:20:39.802" v="511" actId="20577"/>
        <pc:sldMkLst>
          <pc:docMk/>
          <pc:sldMk cId="0" sldId="766"/>
        </pc:sldMkLst>
        <pc:spChg chg="add del">
          <ac:chgData name="Quy Le" userId="f8ed95e93478bac3" providerId="Windows Live" clId="Web-{05FB307A-8161-488E-89F3-1F7AE6DD292F}" dt="2024-04-02T04:08:53.229" v="1"/>
          <ac:spMkLst>
            <pc:docMk/>
            <pc:sldMk cId="0" sldId="766"/>
            <ac:spMk id="2" creationId="{A5B319A9-2E98-C678-506A-A3D77B8E887E}"/>
          </ac:spMkLst>
        </pc:spChg>
        <pc:spChg chg="mod">
          <ac:chgData name="Quy Le" userId="f8ed95e93478bac3" providerId="Windows Live" clId="Web-{05FB307A-8161-488E-89F3-1F7AE6DD292F}" dt="2024-04-02T10:20:39.802" v="511" actId="20577"/>
          <ac:spMkLst>
            <pc:docMk/>
            <pc:sldMk cId="0" sldId="766"/>
            <ac:spMk id="100355" creationId="{00000000-0000-0000-0000-000000000000}"/>
          </ac:spMkLst>
        </pc:spChg>
      </pc:sldChg>
      <pc:sldChg chg="addSp modSp">
        <pc:chgData name="Quy Le" userId="f8ed95e93478bac3" providerId="Windows Live" clId="Web-{05FB307A-8161-488E-89F3-1F7AE6DD292F}" dt="2024-04-03T02:42:42.518" v="664" actId="20577"/>
        <pc:sldMkLst>
          <pc:docMk/>
          <pc:sldMk cId="0" sldId="778"/>
        </pc:sldMkLst>
        <pc:spChg chg="add mod">
          <ac:chgData name="Quy Le" userId="f8ed95e93478bac3" providerId="Windows Live" clId="Web-{05FB307A-8161-488E-89F3-1F7AE6DD292F}" dt="2024-04-03T02:42:42.518" v="664" actId="20577"/>
          <ac:spMkLst>
            <pc:docMk/>
            <pc:sldMk cId="0" sldId="778"/>
            <ac:spMk id="2" creationId="{E50CED87-3482-5D97-2D24-2DDEE6B0664A}"/>
          </ac:spMkLst>
        </pc:spChg>
      </pc:sldChg>
    </pc:docChg>
  </pc:docChgLst>
  <pc:docChgLst>
    <pc:chgData name="Quy Le" userId="f8ed95e93478bac3" providerId="Windows Live" clId="Web-{B4F2B8EF-7D46-4D25-8FB3-3888A03D9A6B}"/>
    <pc:docChg chg="mod modSld">
      <pc:chgData name="Quy Le" userId="f8ed95e93478bac3" providerId="Windows Live" clId="Web-{B4F2B8EF-7D46-4D25-8FB3-3888A03D9A6B}" dt="2024-04-02T03:46:52.622" v="717" actId="20577"/>
      <pc:docMkLst>
        <pc:docMk/>
      </pc:docMkLst>
      <pc:sldChg chg="addSp modSp addCm delCm">
        <pc:chgData name="Quy Le" userId="f8ed95e93478bac3" providerId="Windows Live" clId="Web-{B4F2B8EF-7D46-4D25-8FB3-3888A03D9A6B}" dt="2024-04-01T05:00:32.011" v="89" actId="1076"/>
        <pc:sldMkLst>
          <pc:docMk/>
          <pc:sldMk cId="0" sldId="417"/>
        </pc:sldMkLst>
        <pc:spChg chg="add mod">
          <ac:chgData name="Quy Le" userId="f8ed95e93478bac3" providerId="Windows Live" clId="Web-{B4F2B8EF-7D46-4D25-8FB3-3888A03D9A6B}" dt="2024-04-01T05:00:32.011" v="89" actId="1076"/>
          <ac:spMkLst>
            <pc:docMk/>
            <pc:sldMk cId="0" sldId="417"/>
            <ac:spMk id="2" creationId="{88AF71C4-8B41-586E-D00B-9E7E3CF4081A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add del">
              <pc226:chgData name="Quy Le" userId="f8ed95e93478bac3" providerId="Windows Live" clId="Web-{B4F2B8EF-7D46-4D25-8FB3-3888A03D9A6B}" dt="2024-04-01T05:00:25.355" v="88"/>
              <pc2:cmMkLst xmlns:pc2="http://schemas.microsoft.com/office/powerpoint/2019/9/main/command">
                <pc:docMk/>
                <pc:sldMk cId="0" sldId="417"/>
                <pc2:cmMk id="{EA2BE48C-81E7-459E-B1B3-7BEFDA764A87}"/>
              </pc2:cmMkLst>
            </pc226:cmChg>
          </p:ext>
        </pc:extLst>
      </pc:sldChg>
      <pc:sldChg chg="addSp modSp">
        <pc:chgData name="Quy Le" userId="f8ed95e93478bac3" providerId="Windows Live" clId="Web-{B4F2B8EF-7D46-4D25-8FB3-3888A03D9A6B}" dt="2024-04-01T05:19:57.367" v="173" actId="20577"/>
        <pc:sldMkLst>
          <pc:docMk/>
          <pc:sldMk cId="0" sldId="542"/>
        </pc:sldMkLst>
        <pc:spChg chg="add mod">
          <ac:chgData name="Quy Le" userId="f8ed95e93478bac3" providerId="Windows Live" clId="Web-{B4F2B8EF-7D46-4D25-8FB3-3888A03D9A6B}" dt="2024-04-01T05:19:57.367" v="173" actId="20577"/>
          <ac:spMkLst>
            <pc:docMk/>
            <pc:sldMk cId="0" sldId="542"/>
            <ac:spMk id="2" creationId="{A236FBBC-3FAB-7988-8235-D08DD5C047CF}"/>
          </ac:spMkLst>
        </pc:spChg>
      </pc:sldChg>
      <pc:sldChg chg="addSp delSp modSp">
        <pc:chgData name="Quy Le" userId="f8ed95e93478bac3" providerId="Windows Live" clId="Web-{B4F2B8EF-7D46-4D25-8FB3-3888A03D9A6B}" dt="2024-04-01T10:43:51.100" v="606" actId="20577"/>
        <pc:sldMkLst>
          <pc:docMk/>
          <pc:sldMk cId="0" sldId="815"/>
        </pc:sldMkLst>
        <pc:spChg chg="add del">
          <ac:chgData name="Quy Le" userId="f8ed95e93478bac3" providerId="Windows Live" clId="Web-{B4F2B8EF-7D46-4D25-8FB3-3888A03D9A6B}" dt="2024-04-01T09:56:21.630" v="175"/>
          <ac:spMkLst>
            <pc:docMk/>
            <pc:sldMk cId="0" sldId="815"/>
            <ac:spMk id="2" creationId="{476A80E5-01DC-4617-CEC3-B39424FAC5C9}"/>
          </ac:spMkLst>
        </pc:spChg>
        <pc:spChg chg="add del">
          <ac:chgData name="Quy Le" userId="f8ed95e93478bac3" providerId="Windows Live" clId="Web-{B4F2B8EF-7D46-4D25-8FB3-3888A03D9A6B}" dt="2024-04-01T09:56:27.927" v="177"/>
          <ac:spMkLst>
            <pc:docMk/>
            <pc:sldMk cId="0" sldId="815"/>
            <ac:spMk id="3" creationId="{CD7D4F59-3A8E-9EC2-ADC5-04C5A4DC202C}"/>
          </ac:spMkLst>
        </pc:spChg>
        <pc:spChg chg="add del mod">
          <ac:chgData name="Quy Le" userId="f8ed95e93478bac3" providerId="Windows Live" clId="Web-{B4F2B8EF-7D46-4D25-8FB3-3888A03D9A6B}" dt="2024-04-01T09:56:35.537" v="180"/>
          <ac:spMkLst>
            <pc:docMk/>
            <pc:sldMk cId="0" sldId="815"/>
            <ac:spMk id="4" creationId="{25664A5D-5E20-F17F-1C2A-B3935E7B4381}"/>
          </ac:spMkLst>
        </pc:spChg>
        <pc:spChg chg="add mod">
          <ac:chgData name="Quy Le" userId="f8ed95e93478bac3" providerId="Windows Live" clId="Web-{B4F2B8EF-7D46-4D25-8FB3-3888A03D9A6B}" dt="2024-04-01T10:43:51.100" v="606" actId="20577"/>
          <ac:spMkLst>
            <pc:docMk/>
            <pc:sldMk cId="0" sldId="815"/>
            <ac:spMk id="5" creationId="{7464F89B-41E8-5BB7-C1AA-069624A468CE}"/>
          </ac:spMkLst>
        </pc:spChg>
      </pc:sldChg>
      <pc:sldChg chg="addSp modSp addCm delCm">
        <pc:chgData name="Quy Le" userId="f8ed95e93478bac3" providerId="Windows Live" clId="Web-{B4F2B8EF-7D46-4D25-8FB3-3888A03D9A6B}" dt="2024-04-01T04:51:45.530" v="81" actId="1076"/>
        <pc:sldMkLst>
          <pc:docMk/>
          <pc:sldMk cId="0" sldId="824"/>
        </pc:sldMkLst>
        <pc:spChg chg="add mod">
          <ac:chgData name="Quy Le" userId="f8ed95e93478bac3" providerId="Windows Live" clId="Web-{B4F2B8EF-7D46-4D25-8FB3-3888A03D9A6B}" dt="2024-04-01T04:51:45.530" v="81" actId="1076"/>
          <ac:spMkLst>
            <pc:docMk/>
            <pc:sldMk cId="0" sldId="824"/>
            <ac:spMk id="2" creationId="{BE4351D7-B366-1A21-D86D-FBD930B53D0E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add del">
              <pc226:chgData name="Quy Le" userId="f8ed95e93478bac3" providerId="Windows Live" clId="Web-{B4F2B8EF-7D46-4D25-8FB3-3888A03D9A6B}" dt="2024-04-01T04:50:31.388" v="2"/>
              <pc2:cmMkLst xmlns:pc2="http://schemas.microsoft.com/office/powerpoint/2019/9/main/command">
                <pc:docMk/>
                <pc:sldMk cId="0" sldId="824"/>
                <pc2:cmMk id="{21FC5643-7CD6-48F1-A42A-C63516D212AD}"/>
              </pc2:cmMkLst>
            </pc226:cmChg>
          </p:ext>
        </pc:extLst>
      </pc:sldChg>
      <pc:sldChg chg="addSp modSp">
        <pc:chgData name="Quy Le" userId="f8ed95e93478bac3" providerId="Windows Live" clId="Web-{B4F2B8EF-7D46-4D25-8FB3-3888A03D9A6B}" dt="2024-04-02T02:20:36.585" v="614" actId="20577"/>
        <pc:sldMkLst>
          <pc:docMk/>
          <pc:sldMk cId="0" sldId="849"/>
        </pc:sldMkLst>
        <pc:spChg chg="add mod">
          <ac:chgData name="Quy Le" userId="f8ed95e93478bac3" providerId="Windows Live" clId="Web-{B4F2B8EF-7D46-4D25-8FB3-3888A03D9A6B}" dt="2024-04-02T02:20:36.585" v="614" actId="20577"/>
          <ac:spMkLst>
            <pc:docMk/>
            <pc:sldMk cId="0" sldId="849"/>
            <ac:spMk id="3" creationId="{4275387C-2B64-E4A0-FF12-EB9847B0865E}"/>
          </ac:spMkLst>
        </pc:spChg>
      </pc:sldChg>
      <pc:sldChg chg="addSp modSp">
        <pc:chgData name="Quy Le" userId="f8ed95e93478bac3" providerId="Windows Live" clId="Web-{B4F2B8EF-7D46-4D25-8FB3-3888A03D9A6B}" dt="2024-04-02T03:46:52.622" v="717" actId="20577"/>
        <pc:sldMkLst>
          <pc:docMk/>
          <pc:sldMk cId="0" sldId="851"/>
        </pc:sldMkLst>
        <pc:spChg chg="add mod">
          <ac:chgData name="Quy Le" userId="f8ed95e93478bac3" providerId="Windows Live" clId="Web-{B4F2B8EF-7D46-4D25-8FB3-3888A03D9A6B}" dt="2024-04-02T03:46:52.622" v="717" actId="20577"/>
          <ac:spMkLst>
            <pc:docMk/>
            <pc:sldMk cId="0" sldId="851"/>
            <ac:spMk id="3" creationId="{93C5917A-B315-9301-FB2F-94A82D0D8B74}"/>
          </ac:spMkLst>
        </pc:spChg>
      </pc:sldChg>
      <pc:sldChg chg="addSp">
        <pc:chgData name="Quy Le" userId="f8ed95e93478bac3" providerId="Windows Live" clId="Web-{B4F2B8EF-7D46-4D25-8FB3-3888A03D9A6B}" dt="2024-04-02T03:08:52.153" v="615"/>
        <pc:sldMkLst>
          <pc:docMk/>
          <pc:sldMk cId="0" sldId="852"/>
        </pc:sldMkLst>
        <pc:spChg chg="add">
          <ac:chgData name="Quy Le" userId="f8ed95e93478bac3" providerId="Windows Live" clId="Web-{B4F2B8EF-7D46-4D25-8FB3-3888A03D9A6B}" dt="2024-04-02T03:08:52.153" v="615"/>
          <ac:spMkLst>
            <pc:docMk/>
            <pc:sldMk cId="0" sldId="852"/>
            <ac:spMk id="3" creationId="{8D46D15E-7077-8C0D-C082-C20785938E3A}"/>
          </ac:spMkLst>
        </pc:spChg>
      </pc:sldChg>
    </pc:docChg>
  </pc:docChgLst>
  <pc:docChgLst>
    <pc:chgData name="Quy Le" userId="f8ed95e93478bac3" providerId="Windows Live" clId="Web-{AA19ECE4-07E3-4286-B31F-1A7EFF244AB2}"/>
    <pc:docChg chg="modSld">
      <pc:chgData name="Quy Le" userId="f8ed95e93478bac3" providerId="Windows Live" clId="Web-{AA19ECE4-07E3-4286-B31F-1A7EFF244AB2}" dt="2024-04-03T04:59:35.561" v="285" actId="20577"/>
      <pc:docMkLst>
        <pc:docMk/>
      </pc:docMkLst>
      <pc:sldChg chg="modSp addCm">
        <pc:chgData name="Quy Le" userId="f8ed95e93478bac3" providerId="Windows Live" clId="Web-{AA19ECE4-07E3-4286-B31F-1A7EFF244AB2}" dt="2024-04-03T03:14:31.235" v="134" actId="20577"/>
        <pc:sldMkLst>
          <pc:docMk/>
          <pc:sldMk cId="0" sldId="682"/>
        </pc:sldMkLst>
        <pc:spChg chg="mod">
          <ac:chgData name="Quy Le" userId="f8ed95e93478bac3" providerId="Windows Live" clId="Web-{AA19ECE4-07E3-4286-B31F-1A7EFF244AB2}" dt="2024-04-03T03:14:31.235" v="134" actId="20577"/>
          <ac:spMkLst>
            <pc:docMk/>
            <pc:sldMk cId="0" sldId="682"/>
            <ac:spMk id="126978" creationId="{00000000-0000-0000-0000-000000000000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Quy Le" userId="f8ed95e93478bac3" providerId="Windows Live" clId="Web-{AA19ECE4-07E3-4286-B31F-1A7EFF244AB2}" dt="2024-04-03T03:14:12.516" v="132"/>
              <pc2:cmMkLst xmlns:pc2="http://schemas.microsoft.com/office/powerpoint/2019/9/main/command">
                <pc:docMk/>
                <pc:sldMk cId="0" sldId="682"/>
                <pc2:cmMk id="{10046361-BEB7-44C8-BC0F-A497FA8E26B1}"/>
              </pc2:cmMkLst>
            </pc226:cmChg>
          </p:ext>
        </pc:extLst>
      </pc:sldChg>
      <pc:sldChg chg="modSp">
        <pc:chgData name="Quy Le" userId="f8ed95e93478bac3" providerId="Windows Live" clId="Web-{AA19ECE4-07E3-4286-B31F-1A7EFF244AB2}" dt="2024-04-03T03:13:02.920" v="131" actId="20577"/>
        <pc:sldMkLst>
          <pc:docMk/>
          <pc:sldMk cId="0" sldId="691"/>
        </pc:sldMkLst>
        <pc:spChg chg="mod">
          <ac:chgData name="Quy Le" userId="f8ed95e93478bac3" providerId="Windows Live" clId="Web-{AA19ECE4-07E3-4286-B31F-1A7EFF244AB2}" dt="2024-04-03T03:13:02.920" v="131" actId="20577"/>
          <ac:spMkLst>
            <pc:docMk/>
            <pc:sldMk cId="0" sldId="691"/>
            <ac:spMk id="16387" creationId="{00000000-0000-0000-0000-000000000000}"/>
          </ac:spMkLst>
        </pc:spChg>
      </pc:sldChg>
      <pc:sldChg chg="modSp">
        <pc:chgData name="Quy Le" userId="f8ed95e93478bac3" providerId="Windows Live" clId="Web-{AA19ECE4-07E3-4286-B31F-1A7EFF244AB2}" dt="2024-04-03T03:12:06.574" v="113" actId="20577"/>
        <pc:sldMkLst>
          <pc:docMk/>
          <pc:sldMk cId="0" sldId="778"/>
        </pc:sldMkLst>
        <pc:spChg chg="mod">
          <ac:chgData name="Quy Le" userId="f8ed95e93478bac3" providerId="Windows Live" clId="Web-{AA19ECE4-07E3-4286-B31F-1A7EFF244AB2}" dt="2024-04-03T03:12:06.574" v="113" actId="20577"/>
          <ac:spMkLst>
            <pc:docMk/>
            <pc:sldMk cId="0" sldId="778"/>
            <ac:spMk id="2" creationId="{E50CED87-3482-5D97-2D24-2DDEE6B0664A}"/>
          </ac:spMkLst>
        </pc:spChg>
      </pc:sldChg>
      <pc:sldChg chg="addSp delSp modSp">
        <pc:chgData name="Quy Le" userId="f8ed95e93478bac3" providerId="Windows Live" clId="Web-{AA19ECE4-07E3-4286-B31F-1A7EFF244AB2}" dt="2024-04-03T04:59:35.561" v="285" actId="20577"/>
        <pc:sldMkLst>
          <pc:docMk/>
          <pc:sldMk cId="0" sldId="819"/>
        </pc:sldMkLst>
        <pc:spChg chg="add del">
          <ac:chgData name="Quy Le" userId="f8ed95e93478bac3" providerId="Windows Live" clId="Web-{AA19ECE4-07E3-4286-B31F-1A7EFF244AB2}" dt="2024-04-03T04:57:33.666" v="186"/>
          <ac:spMkLst>
            <pc:docMk/>
            <pc:sldMk cId="0" sldId="819"/>
            <ac:spMk id="2" creationId="{6CC122CE-2845-49DD-31F6-5D5A68772537}"/>
          </ac:spMkLst>
        </pc:spChg>
        <pc:spChg chg="add mod">
          <ac:chgData name="Quy Le" userId="f8ed95e93478bac3" providerId="Windows Live" clId="Web-{AA19ECE4-07E3-4286-B31F-1A7EFF244AB2}" dt="2024-04-03T04:59:35.561" v="285" actId="20577"/>
          <ac:spMkLst>
            <pc:docMk/>
            <pc:sldMk cId="0" sldId="819"/>
            <ac:spMk id="3" creationId="{1408C836-2327-7FE8-BDB9-C9CA5DE1A2F1}"/>
          </ac:spMkLst>
        </pc:spChg>
        <pc:spChg chg="mod">
          <ac:chgData name="Quy Le" userId="f8ed95e93478bac3" providerId="Windows Live" clId="Web-{AA19ECE4-07E3-4286-B31F-1A7EFF244AB2}" dt="2024-04-03T04:59:21.513" v="280" actId="20577"/>
          <ac:spMkLst>
            <pc:docMk/>
            <pc:sldMk cId="0" sldId="819"/>
            <ac:spMk id="139267" creationId="{00000000-0000-0000-0000-000000000000}"/>
          </ac:spMkLst>
        </pc:spChg>
      </pc:sldChg>
    </pc:docChg>
  </pc:docChgLst>
</pc:chgInfo>
</file>

<file path=ppt/comments/modernComment_2AA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10046361-BEB7-44C8-BC0F-A497FA8E26B1}" authorId="{F28EADD6-0E6E-FB6C-E455-3A108AE864E0}" created="2024-04-03T03:14:12.516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0" sldId="682"/>
      <ac:spMk id="126978" creationId="{00000000-0000-0000-0000-000000000000}"/>
      <ac:txMk cp="164" len="6">
        <ac:context len="217" hash="2833058750"/>
      </ac:txMk>
    </ac:txMkLst>
    <p188:pos x="4596847" y="1913282"/>
    <p188:txBody>
      <a:bodyPr/>
      <a:lstStyle/>
      <a:p>
        <a:r>
          <a:rPr lang="en-GB"/>
          <a:t>4 Heme sẽ có 4 Fe2+
=&gt; gắn được 4 O2.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D8838AE8-59A5-436A-B23A-ED9A20955CB6}" type="datetimeFigureOut">
              <a:rPr lang="en-US"/>
              <a:t>4/2/2024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F39AEAB7-F655-4858-A152-19575C66D1C9}" type="slidenum">
              <a:rPr lang="en-US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1607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16077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 wrap="square" numCol="1" anchorCtr="0" compatLnSpc="1"/>
          <a:lstStyle/>
          <a:p>
            <a:fld id="{F3C5C4D3-57A5-465B-83DC-1C3D98A58C3C}" type="slidenum">
              <a:rPr lang="en-US" smtClean="0"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16281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r>
              <a:rPr lang="en-US"/>
              <a:t>Áp suất khí quyển &gt; áp suất phế nang:  khí vào phổi và ngược lại.</a:t>
            </a:r>
          </a:p>
          <a:p>
            <a:endParaRPr lang="en-US"/>
          </a:p>
        </p:txBody>
      </p:sp>
      <p:sp>
        <p:nvSpPr>
          <p:cNvPr id="1628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 wrap="square" numCol="1" anchorCtr="0" compatLnSpc="1"/>
          <a:lstStyle/>
          <a:p>
            <a:fld id="{2288B5F8-5AE0-458B-97C9-B5ABB3F1AE60}" type="slidenum">
              <a:rPr lang="en-US" smtClean="0"/>
              <a:t>45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16384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r>
              <a:rPr lang="en-US"/>
              <a:t>Tăng giao O2 cua HbO2: nhiệt độ tăng, pH máu giảm, PCO2 tăng, 2,3DPG tăng</a:t>
            </a:r>
          </a:p>
        </p:txBody>
      </p:sp>
      <p:sp>
        <p:nvSpPr>
          <p:cNvPr id="16384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 wrap="square" numCol="1" anchorCtr="0" compatLnSpc="1"/>
          <a:lstStyle/>
          <a:p>
            <a:fld id="{4EFBFCE8-DE44-4D7B-8FF8-BAECD5D77660}" type="slidenum">
              <a:rPr lang="en-US" smtClean="0"/>
              <a:t>55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5171E8E-29B8-4E5C-8F45-57B027D1EB90}" type="datetime1">
              <a:rPr lang="en-US"/>
              <a:t>4/2/2024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5EEECCF-6704-4DC0-B103-22DF918AE22B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fld id="{B56C30BA-3A75-4413-ADD7-DE94CCDA65C7}" type="datetime1">
              <a:rPr lang="en-US"/>
              <a:t>4/2/2024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fld id="{015052B3-3620-474D-B1A3-3F09BF14178A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fld id="{99C43EF5-837F-4A6D-8435-623E6620FFAF}" type="datetime1">
              <a:rPr lang="en-US"/>
              <a:t>4/2/2024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fld id="{A8E5B2E6-DF36-4EB3-9537-F78260273290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7813"/>
            <a:ext cx="8229600" cy="1139825"/>
          </a:xfrm>
        </p:spPr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30725"/>
          </a:xfrm>
        </p:spPr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30725"/>
          </a:xfrm>
        </p:spPr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243638"/>
            <a:ext cx="2133600" cy="457200"/>
          </a:xfrm>
        </p:spPr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fld id="{200B46DB-639C-43E4-88C5-55AA17ACDEFC}" type="datetime1">
              <a:rPr lang="en-US" altLang="en-US"/>
              <a:t>4/2/2024</a:t>
            </a:fld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243638"/>
            <a:ext cx="2133600" cy="457200"/>
          </a:xfrm>
        </p:spPr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fld id="{A644F3BC-9003-4BAB-9597-67E3F767EE99}" type="slidenum">
              <a:rPr lang="en-US" altLang="en-US"/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fld id="{78655C67-E97B-4CE8-A740-2951B0B3CA7E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381000" y="152400"/>
            <a:ext cx="8763000" cy="6337300"/>
          </a:xfrm>
        </p:spPr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C267B25-F69F-4A88-90F8-40DF15CD9B55}" type="datetime1">
              <a:rPr lang="en-US"/>
              <a:t>4/2/2024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936944B-3F3B-4AA4-BC15-BA418A4F226B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89F3F79-5E67-4829-B5F9-FD2217EE3B04}" type="datetime1">
              <a:rPr lang="en-US"/>
              <a:t>4/2/2024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2E4D9D3-9D57-433F-9879-E7CFE8B95B73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2211528-FD57-49BC-A905-F18CE7347802}" type="datetime1">
              <a:rPr lang="en-US"/>
              <a:t>4/2/2024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48E500E-9153-4209-B631-5B90C395A517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 sz="2000"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 sz="1800"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 sz="1600"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 sz="1600"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 sz="2000"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 sz="1800"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 sz="1600"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 sz="1600"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fld id="{2584AE2E-8071-4DCD-8BCE-BAC5B8FF602D}" type="datetime1">
              <a:rPr lang="en-US"/>
              <a:t>4/2/2024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fld id="{B3170A4E-6A85-4AE9-A4E4-0E2287733913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0EEFBE2-E68E-4362-896D-BF866BFD7965}" type="datetime1">
              <a:rPr lang="en-US"/>
              <a:t>4/2/2024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B309ADE-8B51-4EFA-8836-7B1F61EB50C3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998C22C-B0C4-416C-9B68-82339611F3CC}" type="datetime1">
              <a:rPr lang="en-US"/>
              <a:t>4/2/2024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5CF91A7-B283-4887-817E-5317BE7A7A0F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 sz="2800"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 sz="2400"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 sz="2000"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 sz="2000"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fld id="{FE342879-64BC-46A7-A655-E62E0B19DD9A}" type="datetime1">
              <a:rPr lang="en-US"/>
              <a:t>4/2/2024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fld id="{87D0B55F-D79D-4C1B-93E4-48ECA5A5A7A9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fld id="{F8D2699B-3FC5-4F5D-A4CD-61280588FE0E}" type="datetime1">
              <a:rPr lang="en-US"/>
              <a:t>4/2/2024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fld id="{19325BCB-86BD-47E0-8F70-5AC60855797C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205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BA74C368-FAD7-4DFC-AEC4-4C3D73D879D1}" type="datetime1">
              <a:rPr lang="en-US"/>
              <a:t>4/2/2024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27E630A4-8FFB-4605-8241-310693374119}" type="slidenum">
              <a:rPr lang="en-US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audio" Target="../media/audio2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jpeg"/><Relationship Id="rId4" Type="http://schemas.openxmlformats.org/officeDocument/2006/relationships/image" Target="../media/image14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0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2AA_0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4"/>
          <p:cNvSpPr>
            <a:spLocks noGrp="1"/>
          </p:cNvSpPr>
          <p:nvPr>
            <p:ph type="title"/>
          </p:nvPr>
        </p:nvSpPr>
        <p:spPr>
          <a:xfrm>
            <a:off x="609600" y="2209800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sz="5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Verdana" panose="020B0604030504040204" pitchFamily="34" charset="0"/>
              </a:rPr>
              <a:t>GIẢI PHẪU – SINH LÝ </a:t>
            </a:r>
            <a:br>
              <a:rPr lang="en-US" sz="5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Verdana" panose="020B0604030504040204" pitchFamily="34" charset="0"/>
              </a:rPr>
            </a:br>
            <a:r>
              <a:rPr lang="en-US" sz="5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Verdana" panose="020B0604030504040204" pitchFamily="34" charset="0"/>
              </a:rPr>
              <a:t>HỆ HÔ HẤP</a:t>
            </a:r>
            <a:endParaRPr lang="en-US" sz="2400" dirty="0">
              <a:solidFill>
                <a:srgbClr val="00206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860CED-8213-4A2A-96F0-44A8D9BE973C}" type="slidenum"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fld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343400" y="5029200"/>
            <a:ext cx="342900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GV: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Trần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Khánh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Phú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3"/>
          <a:srcRect l="5367" t="22661" r="64705" b="19209"/>
          <a:stretch>
            <a:fillRect/>
          </a:stretch>
        </p:blipFill>
        <p:spPr bwMode="auto">
          <a:xfrm>
            <a:off x="1905000" y="685800"/>
            <a:ext cx="5257800" cy="598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4819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15963"/>
          </a:xfrm>
        </p:spPr>
        <p:txBody>
          <a:bodyPr/>
          <a:lstStyle/>
          <a:p>
            <a:pPr eaLnBrk="1" hangingPunct="1"/>
            <a:r>
              <a:rPr lang="en-US" sz="3500" b="1">
                <a:solidFill>
                  <a:srgbClr val="C00000"/>
                </a:solidFill>
                <a:ea typeface="Verdana" panose="020B0604030504040204" pitchFamily="34" charset="0"/>
              </a:rPr>
              <a:t>CẤU TẠO NGOÀI CỦA MŨI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3F65E4-275B-4CC5-B59A-F9FA95B55509}" type="slidenum">
              <a:rPr lang="en-US"/>
              <a:t>10</a:t>
            </a:fld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6" descr="MUI-1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1295400" y="1219200"/>
            <a:ext cx="6096000" cy="4953000"/>
          </a:xfrm>
          <a:noFill/>
        </p:spPr>
      </p:pic>
      <p:sp>
        <p:nvSpPr>
          <p:cNvPr id="8199" name="Line 7"/>
          <p:cNvSpPr>
            <a:spLocks noChangeShapeType="1"/>
          </p:cNvSpPr>
          <p:nvPr/>
        </p:nvSpPr>
        <p:spPr bwMode="auto">
          <a:xfrm flipH="1" flipV="1">
            <a:off x="1828800" y="2590800"/>
            <a:ext cx="1143000" cy="381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8200" name="Line 8"/>
          <p:cNvSpPr>
            <a:spLocks noChangeShapeType="1"/>
          </p:cNvSpPr>
          <p:nvPr/>
        </p:nvSpPr>
        <p:spPr bwMode="auto">
          <a:xfrm>
            <a:off x="3352800" y="4038600"/>
            <a:ext cx="1066800" cy="16764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8201" name="Line 9"/>
          <p:cNvSpPr>
            <a:spLocks noChangeShapeType="1"/>
          </p:cNvSpPr>
          <p:nvPr/>
        </p:nvSpPr>
        <p:spPr bwMode="auto">
          <a:xfrm>
            <a:off x="2590800" y="4038600"/>
            <a:ext cx="1066800" cy="22098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8202" name="Line 10"/>
          <p:cNvSpPr>
            <a:spLocks noChangeShapeType="1"/>
          </p:cNvSpPr>
          <p:nvPr/>
        </p:nvSpPr>
        <p:spPr bwMode="auto">
          <a:xfrm flipH="1">
            <a:off x="1524000" y="3733800"/>
            <a:ext cx="762000" cy="381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8203" name="Line 11"/>
          <p:cNvSpPr>
            <a:spLocks noChangeShapeType="1"/>
          </p:cNvSpPr>
          <p:nvPr/>
        </p:nvSpPr>
        <p:spPr bwMode="auto">
          <a:xfrm flipH="1">
            <a:off x="1295400" y="4343400"/>
            <a:ext cx="1066800" cy="9906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8206" name="Line 14"/>
          <p:cNvSpPr>
            <a:spLocks noChangeShapeType="1"/>
          </p:cNvSpPr>
          <p:nvPr/>
        </p:nvSpPr>
        <p:spPr bwMode="auto">
          <a:xfrm flipH="1" flipV="1">
            <a:off x="1676400" y="3352800"/>
            <a:ext cx="1143000" cy="762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8208" name="Rectangle 16"/>
          <p:cNvSpPr>
            <a:spLocks noChangeArrowheads="1"/>
          </p:cNvSpPr>
          <p:nvPr/>
        </p:nvSpPr>
        <p:spPr bwMode="auto">
          <a:xfrm>
            <a:off x="533400" y="21336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XƯƠNG MŨI</a:t>
            </a:r>
          </a:p>
        </p:txBody>
      </p:sp>
      <p:sp>
        <p:nvSpPr>
          <p:cNvPr id="8209" name="Rectangle 17"/>
          <p:cNvSpPr>
            <a:spLocks noChangeArrowheads="1"/>
          </p:cNvSpPr>
          <p:nvPr/>
        </p:nvSpPr>
        <p:spPr bwMode="auto">
          <a:xfrm>
            <a:off x="381000" y="28956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SỤN MŨI BÊN</a:t>
            </a:r>
          </a:p>
        </p:txBody>
      </p:sp>
      <p:sp>
        <p:nvSpPr>
          <p:cNvPr id="8210" name="Rectangle 18"/>
          <p:cNvSpPr>
            <a:spLocks noChangeArrowheads="1"/>
          </p:cNvSpPr>
          <p:nvPr/>
        </p:nvSpPr>
        <p:spPr bwMode="auto">
          <a:xfrm>
            <a:off x="228600" y="38862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SỤN VÁCH</a:t>
            </a:r>
          </a:p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MŨI</a:t>
            </a:r>
          </a:p>
        </p:txBody>
      </p:sp>
      <p:sp>
        <p:nvSpPr>
          <p:cNvPr id="8211" name="Rectangle 19"/>
          <p:cNvSpPr>
            <a:spLocks noChangeArrowheads="1"/>
          </p:cNvSpPr>
          <p:nvPr/>
        </p:nvSpPr>
        <p:spPr bwMode="auto">
          <a:xfrm>
            <a:off x="228600" y="51816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SỤN CÁNH</a:t>
            </a:r>
          </a:p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MŨI LỚN</a:t>
            </a:r>
          </a:p>
        </p:txBody>
      </p:sp>
      <p:sp>
        <p:nvSpPr>
          <p:cNvPr id="8212" name="Rectangle 20"/>
          <p:cNvSpPr>
            <a:spLocks noChangeArrowheads="1"/>
          </p:cNvSpPr>
          <p:nvPr/>
        </p:nvSpPr>
        <p:spPr bwMode="auto">
          <a:xfrm>
            <a:off x="3886200" y="59436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SỤN PHỤ</a:t>
            </a:r>
          </a:p>
        </p:txBody>
      </p:sp>
      <p:sp>
        <p:nvSpPr>
          <p:cNvPr id="8213" name="Rectangle 21"/>
          <p:cNvSpPr>
            <a:spLocks noChangeArrowheads="1"/>
          </p:cNvSpPr>
          <p:nvPr/>
        </p:nvSpPr>
        <p:spPr bwMode="auto">
          <a:xfrm>
            <a:off x="4648200" y="54864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SỤN CÁNH MŨI BÉ</a:t>
            </a:r>
          </a:p>
        </p:txBody>
      </p:sp>
      <p:sp>
        <p:nvSpPr>
          <p:cNvPr id="3586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15963"/>
          </a:xfrm>
        </p:spPr>
        <p:txBody>
          <a:bodyPr/>
          <a:lstStyle/>
          <a:p>
            <a:pPr eaLnBrk="1" hangingPunct="1"/>
            <a:r>
              <a:rPr lang="en-US" sz="3500" b="1">
                <a:solidFill>
                  <a:srgbClr val="C0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CẤU TẠO NGOÀI CỦA MŨI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2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2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8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2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2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8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82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82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8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82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82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82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82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8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82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82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6" dur="500"/>
                                        <p:tgtEl>
                                          <p:spTgt spid="8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82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82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9" grpId="0" animBg="1"/>
      <p:bldP spid="8200" grpId="0" animBg="1"/>
      <p:bldP spid="8201" grpId="0" animBg="1"/>
      <p:bldP spid="8202" grpId="0" animBg="1"/>
      <p:bldP spid="8203" grpId="0" animBg="1"/>
      <p:bldP spid="8206" grpId="0" animBg="1"/>
      <p:bldP spid="8208" grpId="0"/>
      <p:bldP spid="8209" grpId="0"/>
      <p:bldP spid="8210" grpId="0"/>
      <p:bldP spid="8212" grpId="0"/>
      <p:bldP spid="821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36944B-3F3B-4AA4-BC15-BA418A4F226B}" type="slidenum">
              <a:rPr lang="en-US" smtClean="0"/>
              <a:t>12</a:t>
            </a:fld>
            <a:endParaRPr 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264125"/>
            <a:ext cx="4648200" cy="6312350"/>
          </a:xfr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/>
          </p:cNvSpPr>
          <p:nvPr>
            <p:ph type="title"/>
          </p:nvPr>
        </p:nvSpPr>
        <p:spPr>
          <a:xfrm>
            <a:off x="228600" y="76200"/>
            <a:ext cx="8686800" cy="457200"/>
          </a:xfrm>
        </p:spPr>
        <p:txBody>
          <a:bodyPr/>
          <a:lstStyle/>
          <a:p>
            <a:pPr eaLnBrk="1" hangingPunct="1"/>
            <a:r>
              <a:rPr lang="en-US" sz="3600" b="1">
                <a:solidFill>
                  <a:srgbClr val="C00000"/>
                </a:solidFill>
                <a:ea typeface="Verdana" panose="020B0604030504040204" pitchFamily="34" charset="0"/>
              </a:rPr>
              <a:t>KHOANG MŨI</a:t>
            </a:r>
            <a:endParaRPr lang="en-US" sz="3600">
              <a:ea typeface="Verdana" panose="020B0604030504040204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E716777-225D-437D-86F8-ADC3346CA6D4}" type="slidenum">
              <a:rPr lang="en-US"/>
              <a:t>13</a:t>
            </a:fld>
            <a:endParaRPr lang="en-US"/>
          </a:p>
        </p:txBody>
      </p:sp>
      <p:pic>
        <p:nvPicPr>
          <p:cNvPr id="36868" name="Picture 4" descr="25_02a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655638"/>
            <a:ext cx="8534400" cy="5973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Oval 2"/>
          <p:cNvSpPr/>
          <p:nvPr/>
        </p:nvSpPr>
        <p:spPr>
          <a:xfrm>
            <a:off x="2133600" y="1752600"/>
            <a:ext cx="3276600" cy="167640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6" descr="MUI-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1752600" y="1295400"/>
            <a:ext cx="5334000" cy="5029200"/>
          </a:xfrm>
          <a:noFill/>
        </p:spPr>
      </p:pic>
      <p:sp>
        <p:nvSpPr>
          <p:cNvPr id="12296" name="Line 8"/>
          <p:cNvSpPr>
            <a:spLocks noChangeShapeType="1"/>
          </p:cNvSpPr>
          <p:nvPr/>
        </p:nvSpPr>
        <p:spPr bwMode="auto">
          <a:xfrm flipH="1" flipV="1">
            <a:off x="2209800" y="2286000"/>
            <a:ext cx="762000" cy="30480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2297" name="Line 9"/>
          <p:cNvSpPr>
            <a:spLocks noChangeShapeType="1"/>
          </p:cNvSpPr>
          <p:nvPr/>
        </p:nvSpPr>
        <p:spPr bwMode="auto">
          <a:xfrm flipV="1">
            <a:off x="4648200" y="2209800"/>
            <a:ext cx="2819400" cy="22860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2298" name="Line 10"/>
          <p:cNvSpPr>
            <a:spLocks noChangeShapeType="1"/>
          </p:cNvSpPr>
          <p:nvPr/>
        </p:nvSpPr>
        <p:spPr bwMode="auto">
          <a:xfrm flipH="1" flipV="1">
            <a:off x="2286000" y="1828800"/>
            <a:ext cx="1066800" cy="7620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2299" name="Line 11"/>
          <p:cNvSpPr>
            <a:spLocks noChangeShapeType="1"/>
          </p:cNvSpPr>
          <p:nvPr/>
        </p:nvSpPr>
        <p:spPr bwMode="auto">
          <a:xfrm>
            <a:off x="5410200" y="2819400"/>
            <a:ext cx="1981200" cy="15240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2300" name="Line 12"/>
          <p:cNvSpPr>
            <a:spLocks noChangeShapeType="1"/>
          </p:cNvSpPr>
          <p:nvPr/>
        </p:nvSpPr>
        <p:spPr bwMode="auto">
          <a:xfrm flipH="1">
            <a:off x="2133600" y="2743200"/>
            <a:ext cx="2438400" cy="38100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2301" name="Line 13"/>
          <p:cNvSpPr>
            <a:spLocks noChangeShapeType="1"/>
          </p:cNvSpPr>
          <p:nvPr/>
        </p:nvSpPr>
        <p:spPr bwMode="auto">
          <a:xfrm flipH="1">
            <a:off x="1676400" y="3429000"/>
            <a:ext cx="2286000" cy="38100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2302" name="Line 14"/>
          <p:cNvSpPr>
            <a:spLocks noChangeShapeType="1"/>
          </p:cNvSpPr>
          <p:nvPr/>
        </p:nvSpPr>
        <p:spPr bwMode="auto">
          <a:xfrm flipH="1">
            <a:off x="1752600" y="4038600"/>
            <a:ext cx="1905000" cy="45720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2303" name="Line 15"/>
          <p:cNvSpPr>
            <a:spLocks noChangeShapeType="1"/>
          </p:cNvSpPr>
          <p:nvPr/>
        </p:nvSpPr>
        <p:spPr bwMode="auto">
          <a:xfrm flipH="1">
            <a:off x="2438400" y="4800600"/>
            <a:ext cx="2057400" cy="1371600"/>
          </a:xfrm>
          <a:prstGeom prst="line">
            <a:avLst/>
          </a:prstGeom>
          <a:noFill/>
          <a:ln w="38100">
            <a:solidFill>
              <a:srgbClr val="FF00FF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2304" name="Line 16"/>
          <p:cNvSpPr>
            <a:spLocks noChangeShapeType="1"/>
          </p:cNvSpPr>
          <p:nvPr/>
        </p:nvSpPr>
        <p:spPr bwMode="auto">
          <a:xfrm flipH="1">
            <a:off x="2057400" y="4724400"/>
            <a:ext cx="1143000" cy="533400"/>
          </a:xfrm>
          <a:prstGeom prst="line">
            <a:avLst/>
          </a:prstGeom>
          <a:noFill/>
          <a:ln w="38100">
            <a:solidFill>
              <a:srgbClr val="FF00FF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2305" name="Line 17"/>
          <p:cNvSpPr>
            <a:spLocks noChangeShapeType="1"/>
          </p:cNvSpPr>
          <p:nvPr/>
        </p:nvSpPr>
        <p:spPr bwMode="auto">
          <a:xfrm>
            <a:off x="4953000" y="3124200"/>
            <a:ext cx="2438400" cy="685800"/>
          </a:xfrm>
          <a:prstGeom prst="line">
            <a:avLst/>
          </a:prstGeom>
          <a:noFill/>
          <a:ln w="38100">
            <a:solidFill>
              <a:srgbClr val="0099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2306" name="Line 18"/>
          <p:cNvSpPr>
            <a:spLocks noChangeShapeType="1"/>
          </p:cNvSpPr>
          <p:nvPr/>
        </p:nvSpPr>
        <p:spPr bwMode="auto">
          <a:xfrm>
            <a:off x="4572000" y="4419600"/>
            <a:ext cx="2590800" cy="1676400"/>
          </a:xfrm>
          <a:prstGeom prst="line">
            <a:avLst/>
          </a:prstGeom>
          <a:noFill/>
          <a:ln w="38100">
            <a:solidFill>
              <a:srgbClr val="0099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2307" name="Line 19"/>
          <p:cNvSpPr>
            <a:spLocks noChangeShapeType="1"/>
          </p:cNvSpPr>
          <p:nvPr/>
        </p:nvSpPr>
        <p:spPr bwMode="auto">
          <a:xfrm>
            <a:off x="4724400" y="3733800"/>
            <a:ext cx="2514600" cy="1066800"/>
          </a:xfrm>
          <a:prstGeom prst="line">
            <a:avLst/>
          </a:prstGeom>
          <a:noFill/>
          <a:ln w="38100">
            <a:solidFill>
              <a:srgbClr val="0099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2308" name="Rectangle 20"/>
          <p:cNvSpPr>
            <a:spLocks noChangeArrowheads="1"/>
          </p:cNvSpPr>
          <p:nvPr/>
        </p:nvSpPr>
        <p:spPr bwMode="auto">
          <a:xfrm>
            <a:off x="7696200" y="35814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>
                <a:solidFill>
                  <a:srgbClr val="0099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NGÁCH MŨI TRÊN</a:t>
            </a:r>
          </a:p>
        </p:txBody>
      </p:sp>
      <p:sp>
        <p:nvSpPr>
          <p:cNvPr id="12309" name="Rectangle 21"/>
          <p:cNvSpPr>
            <a:spLocks noChangeArrowheads="1"/>
          </p:cNvSpPr>
          <p:nvPr/>
        </p:nvSpPr>
        <p:spPr bwMode="auto">
          <a:xfrm>
            <a:off x="7543800" y="45720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>
                <a:solidFill>
                  <a:srgbClr val="0099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NGÁCH MŨI GIỮA</a:t>
            </a:r>
          </a:p>
        </p:txBody>
      </p:sp>
      <p:sp>
        <p:nvSpPr>
          <p:cNvPr id="12310" name="Rectangle 22"/>
          <p:cNvSpPr>
            <a:spLocks noChangeArrowheads="1"/>
          </p:cNvSpPr>
          <p:nvPr/>
        </p:nvSpPr>
        <p:spPr bwMode="auto">
          <a:xfrm>
            <a:off x="7391400" y="58674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>
                <a:solidFill>
                  <a:srgbClr val="0099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NGÁCH MŨI DƯỚI</a:t>
            </a:r>
          </a:p>
        </p:txBody>
      </p:sp>
      <p:sp>
        <p:nvSpPr>
          <p:cNvPr id="12311" name="Rectangle 23"/>
          <p:cNvSpPr>
            <a:spLocks noChangeArrowheads="1"/>
          </p:cNvSpPr>
          <p:nvPr/>
        </p:nvSpPr>
        <p:spPr bwMode="auto">
          <a:xfrm>
            <a:off x="1066800" y="26670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XOĂN MŨI</a:t>
            </a:r>
          </a:p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TRÊN</a:t>
            </a:r>
          </a:p>
        </p:txBody>
      </p:sp>
      <p:sp>
        <p:nvSpPr>
          <p:cNvPr id="12312" name="Rectangle 24"/>
          <p:cNvSpPr>
            <a:spLocks noChangeArrowheads="1"/>
          </p:cNvSpPr>
          <p:nvPr/>
        </p:nvSpPr>
        <p:spPr bwMode="auto">
          <a:xfrm>
            <a:off x="533400" y="33528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XOĂN MŨI</a:t>
            </a:r>
          </a:p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GIỮA</a:t>
            </a:r>
          </a:p>
        </p:txBody>
      </p:sp>
      <p:sp>
        <p:nvSpPr>
          <p:cNvPr id="12313" name="Rectangle 25"/>
          <p:cNvSpPr>
            <a:spLocks noChangeArrowheads="1"/>
          </p:cNvSpPr>
          <p:nvPr/>
        </p:nvSpPr>
        <p:spPr bwMode="auto">
          <a:xfrm>
            <a:off x="685800" y="41148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XOĂN MŨI </a:t>
            </a:r>
          </a:p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DƯỚI</a:t>
            </a:r>
          </a:p>
        </p:txBody>
      </p:sp>
      <p:sp>
        <p:nvSpPr>
          <p:cNvPr id="12314" name="Rectangle 26"/>
          <p:cNvSpPr>
            <a:spLocks noChangeArrowheads="1"/>
          </p:cNvSpPr>
          <p:nvPr/>
        </p:nvSpPr>
        <p:spPr bwMode="auto">
          <a:xfrm>
            <a:off x="914400" y="19050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XƯƠNG MŨI</a:t>
            </a:r>
          </a:p>
        </p:txBody>
      </p:sp>
      <p:sp>
        <p:nvSpPr>
          <p:cNvPr id="12315" name="Rectangle 27"/>
          <p:cNvSpPr>
            <a:spLocks noChangeArrowheads="1"/>
          </p:cNvSpPr>
          <p:nvPr/>
        </p:nvSpPr>
        <p:spPr bwMode="auto">
          <a:xfrm>
            <a:off x="838200" y="12954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XƯƠNG TRÁN</a:t>
            </a:r>
          </a:p>
        </p:txBody>
      </p:sp>
      <p:sp>
        <p:nvSpPr>
          <p:cNvPr id="12316" name="Rectangle 28"/>
          <p:cNvSpPr>
            <a:spLocks noChangeArrowheads="1"/>
          </p:cNvSpPr>
          <p:nvPr/>
        </p:nvSpPr>
        <p:spPr bwMode="auto">
          <a:xfrm>
            <a:off x="7848600" y="17526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XƯƠNG SÀNG</a:t>
            </a:r>
          </a:p>
        </p:txBody>
      </p:sp>
      <p:sp>
        <p:nvSpPr>
          <p:cNvPr id="12317" name="Rectangle 29"/>
          <p:cNvSpPr>
            <a:spLocks noChangeArrowheads="1"/>
          </p:cNvSpPr>
          <p:nvPr/>
        </p:nvSpPr>
        <p:spPr bwMode="auto">
          <a:xfrm>
            <a:off x="7772400" y="25146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XƯƠNG BƯỚM</a:t>
            </a:r>
          </a:p>
        </p:txBody>
      </p:sp>
      <p:sp>
        <p:nvSpPr>
          <p:cNvPr id="12318" name="Rectangle 30"/>
          <p:cNvSpPr>
            <a:spLocks noChangeArrowheads="1"/>
          </p:cNvSpPr>
          <p:nvPr/>
        </p:nvSpPr>
        <p:spPr bwMode="auto">
          <a:xfrm>
            <a:off x="685800" y="48768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>
                <a:solidFill>
                  <a:srgbClr val="FF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MÕM KHẨU CÁI</a:t>
            </a:r>
          </a:p>
          <a:p>
            <a:pPr algn="ctr"/>
            <a:r>
              <a:rPr lang="en-US">
                <a:solidFill>
                  <a:srgbClr val="FF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XƯƠNG HÀM TRÊN</a:t>
            </a:r>
          </a:p>
        </p:txBody>
      </p:sp>
      <p:sp>
        <p:nvSpPr>
          <p:cNvPr id="12319" name="Rectangle 31"/>
          <p:cNvSpPr>
            <a:spLocks noChangeArrowheads="1"/>
          </p:cNvSpPr>
          <p:nvPr/>
        </p:nvSpPr>
        <p:spPr bwMode="auto">
          <a:xfrm>
            <a:off x="1600200" y="59436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>
                <a:solidFill>
                  <a:srgbClr val="FF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MẢNH NGANG</a:t>
            </a:r>
          </a:p>
          <a:p>
            <a:pPr algn="ctr"/>
            <a:r>
              <a:rPr lang="en-US">
                <a:solidFill>
                  <a:srgbClr val="FF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XƯƠNG KHẨU CÁI</a:t>
            </a:r>
          </a:p>
        </p:txBody>
      </p:sp>
      <p:sp>
        <p:nvSpPr>
          <p:cNvPr id="39963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15963"/>
          </a:xfrm>
        </p:spPr>
        <p:txBody>
          <a:bodyPr/>
          <a:lstStyle/>
          <a:p>
            <a:pPr eaLnBrk="1" hangingPunct="1"/>
            <a:r>
              <a:rPr lang="en-US" sz="3500" b="1">
                <a:solidFill>
                  <a:srgbClr val="C0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CẤU TẠO TRONG CỦA MŨI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3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3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2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12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23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23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12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23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23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12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23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23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23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23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23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23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4" dur="500"/>
                                        <p:tgtEl>
                                          <p:spTgt spid="12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23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23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5" dur="500"/>
                                        <p:tgtEl>
                                          <p:spTgt spid="12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123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123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6" dur="500"/>
                                        <p:tgtEl>
                                          <p:spTgt spid="12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123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123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123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123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1" dur="500"/>
                                        <p:tgtEl>
                                          <p:spTgt spid="12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123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123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2" dur="500"/>
                                        <p:tgtEl>
                                          <p:spTgt spid="12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123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123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3" dur="500"/>
                                        <p:tgtEl>
                                          <p:spTgt spid="12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8" dur="500" fill="hold"/>
                                        <p:tgtEl>
                                          <p:spTgt spid="123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9" dur="500" fill="hold"/>
                                        <p:tgtEl>
                                          <p:spTgt spid="123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6" grpId="0" animBg="1"/>
      <p:bldP spid="12297" grpId="0" animBg="1"/>
      <p:bldP spid="12298" grpId="0" animBg="1"/>
      <p:bldP spid="12299" grpId="0" animBg="1"/>
      <p:bldP spid="12300" grpId="0" animBg="1"/>
      <p:bldP spid="12301" grpId="0" animBg="1"/>
      <p:bldP spid="12302" grpId="0" animBg="1"/>
      <p:bldP spid="12303" grpId="0" animBg="1"/>
      <p:bldP spid="12304" grpId="0" animBg="1"/>
      <p:bldP spid="12305" grpId="0" animBg="1"/>
      <p:bldP spid="12306" grpId="0" animBg="1"/>
      <p:bldP spid="12307" grpId="0" animBg="1"/>
      <p:bldP spid="12308" grpId="0"/>
      <p:bldP spid="12309" grpId="0"/>
      <p:bldP spid="12310" grpId="0"/>
      <p:bldP spid="12311" grpId="0"/>
      <p:bldP spid="12312" grpId="0"/>
      <p:bldP spid="12314" grpId="0"/>
      <p:bldP spid="12317" grpId="0"/>
      <p:bldP spid="12318" grpId="0"/>
      <p:bldP spid="1231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2" descr="FRONTVIEWSINUSES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35138" y="893763"/>
            <a:ext cx="5645150" cy="5645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987" name="Rectangle 3" descr="Newsprint"/>
          <p:cNvSpPr>
            <a:spLocks noChangeArrowheads="1"/>
          </p:cNvSpPr>
          <p:nvPr/>
        </p:nvSpPr>
        <p:spPr bwMode="auto">
          <a:xfrm>
            <a:off x="2189163" y="125413"/>
            <a:ext cx="4745037" cy="636587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12700" cap="sq">
            <a:noFill/>
            <a:miter lim="800000"/>
            <a:headEnd type="none" w="sm" len="sm"/>
            <a:tailEnd type="none" w="sm" len="sm"/>
          </a:ln>
          <a:effectLst>
            <a:prstShdw prst="shdw17" dist="17961" dir="2700000">
              <a:srgbClr val="959595"/>
            </a:prstShdw>
          </a:effectLst>
        </p:spPr>
        <p:txBody>
          <a:bodyPr wrap="none" anchor="ctr"/>
          <a:lstStyle/>
          <a:p>
            <a:pPr algn="ctr" eaLnBrk="0" hangingPunct="0"/>
            <a:r>
              <a:rPr lang="en-US" sz="35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XOANG CẠNH MŨI</a:t>
            </a:r>
          </a:p>
        </p:txBody>
      </p:sp>
      <p:grpSp>
        <p:nvGrpSpPr>
          <p:cNvPr id="2" name="Group 4"/>
          <p:cNvGrpSpPr/>
          <p:nvPr/>
        </p:nvGrpSpPr>
        <p:grpSpPr bwMode="auto">
          <a:xfrm>
            <a:off x="76200" y="762000"/>
            <a:ext cx="4175125" cy="457200"/>
            <a:chOff x="48" y="480"/>
            <a:chExt cx="2630" cy="288"/>
          </a:xfrm>
        </p:grpSpPr>
        <p:sp>
          <p:nvSpPr>
            <p:cNvPr id="42000" name="Line 5"/>
            <p:cNvSpPr>
              <a:spLocks noChangeShapeType="1"/>
            </p:cNvSpPr>
            <p:nvPr/>
          </p:nvSpPr>
          <p:spPr bwMode="auto">
            <a:xfrm flipH="1" flipV="1">
              <a:off x="1062" y="618"/>
              <a:ext cx="1616" cy="1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oval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2001" name="Text Box 6"/>
            <p:cNvSpPr txBox="1">
              <a:spLocks noChangeArrowheads="1"/>
            </p:cNvSpPr>
            <p:nvPr/>
          </p:nvSpPr>
          <p:spPr bwMode="auto">
            <a:xfrm>
              <a:off x="48" y="480"/>
              <a:ext cx="1235" cy="231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marL="457200" indent="-457200" eaLnBrk="0" hangingPunct="0"/>
              <a:r>
                <a:rPr lang="en-US" b="1"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XOANG TRÁN</a:t>
              </a:r>
            </a:p>
          </p:txBody>
        </p:sp>
      </p:grpSp>
      <p:grpSp>
        <p:nvGrpSpPr>
          <p:cNvPr id="3" name="Group 7"/>
          <p:cNvGrpSpPr/>
          <p:nvPr/>
        </p:nvGrpSpPr>
        <p:grpSpPr bwMode="auto">
          <a:xfrm>
            <a:off x="76200" y="4191000"/>
            <a:ext cx="3429000" cy="646113"/>
            <a:chOff x="48" y="2640"/>
            <a:chExt cx="2160" cy="407"/>
          </a:xfrm>
        </p:grpSpPr>
        <p:sp>
          <p:nvSpPr>
            <p:cNvPr id="41998" name="Line 8"/>
            <p:cNvSpPr>
              <a:spLocks noChangeShapeType="1"/>
            </p:cNvSpPr>
            <p:nvPr/>
          </p:nvSpPr>
          <p:spPr bwMode="auto">
            <a:xfrm flipH="1">
              <a:off x="1008" y="2774"/>
              <a:ext cx="1200" cy="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 type="oval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1999" name="Text Box 9"/>
            <p:cNvSpPr txBox="1">
              <a:spLocks noChangeArrowheads="1"/>
            </p:cNvSpPr>
            <p:nvPr/>
          </p:nvSpPr>
          <p:spPr bwMode="auto">
            <a:xfrm>
              <a:off x="48" y="2640"/>
              <a:ext cx="1235" cy="407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marL="457200" indent="-457200" eaLnBrk="0" hangingPunct="0"/>
              <a:r>
                <a:rPr lang="en-US" b="1">
                  <a:solidFill>
                    <a:srgbClr val="FF66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XOANG HÀM TRÊN</a:t>
              </a:r>
              <a:endParaRPr lang="en-US" b="1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</p:grpSp>
      <p:grpSp>
        <p:nvGrpSpPr>
          <p:cNvPr id="4" name="Group 10"/>
          <p:cNvGrpSpPr/>
          <p:nvPr/>
        </p:nvGrpSpPr>
        <p:grpSpPr bwMode="auto">
          <a:xfrm>
            <a:off x="0" y="2819400"/>
            <a:ext cx="4251325" cy="366713"/>
            <a:chOff x="0" y="1776"/>
            <a:chExt cx="2678" cy="231"/>
          </a:xfrm>
        </p:grpSpPr>
        <p:sp>
          <p:nvSpPr>
            <p:cNvPr id="41996" name="Line 11"/>
            <p:cNvSpPr>
              <a:spLocks noChangeShapeType="1"/>
            </p:cNvSpPr>
            <p:nvPr/>
          </p:nvSpPr>
          <p:spPr bwMode="auto">
            <a:xfrm flipH="1">
              <a:off x="1020" y="1910"/>
              <a:ext cx="1658" cy="0"/>
            </a:xfrm>
            <a:prstGeom prst="line">
              <a:avLst/>
            </a:prstGeom>
            <a:noFill/>
            <a:ln w="9525">
              <a:solidFill>
                <a:srgbClr val="008000"/>
              </a:solidFill>
              <a:round/>
              <a:headEnd type="oval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1997" name="Text Box 12"/>
            <p:cNvSpPr txBox="1">
              <a:spLocks noChangeArrowheads="1"/>
            </p:cNvSpPr>
            <p:nvPr/>
          </p:nvSpPr>
          <p:spPr bwMode="auto">
            <a:xfrm>
              <a:off x="0" y="1776"/>
              <a:ext cx="1235" cy="231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marL="457200" indent="-457200" eaLnBrk="0" hangingPunct="0"/>
              <a:r>
                <a:rPr lang="en-US" b="1">
                  <a:solidFill>
                    <a:srgbClr val="00FF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XOANG SÀNG</a:t>
              </a:r>
            </a:p>
          </p:txBody>
        </p:sp>
      </p:grpSp>
      <p:grpSp>
        <p:nvGrpSpPr>
          <p:cNvPr id="5" name="Group 13"/>
          <p:cNvGrpSpPr/>
          <p:nvPr/>
        </p:nvGrpSpPr>
        <p:grpSpPr bwMode="auto">
          <a:xfrm>
            <a:off x="0" y="1995488"/>
            <a:ext cx="4452938" cy="576262"/>
            <a:chOff x="0" y="1257"/>
            <a:chExt cx="2805" cy="363"/>
          </a:xfrm>
        </p:grpSpPr>
        <p:sp>
          <p:nvSpPr>
            <p:cNvPr id="41994" name="Line 14"/>
            <p:cNvSpPr>
              <a:spLocks noChangeShapeType="1"/>
            </p:cNvSpPr>
            <p:nvPr/>
          </p:nvSpPr>
          <p:spPr bwMode="auto">
            <a:xfrm flipH="1" flipV="1">
              <a:off x="1066" y="1392"/>
              <a:ext cx="1739" cy="228"/>
            </a:xfrm>
            <a:prstGeom prst="line">
              <a:avLst/>
            </a:prstGeom>
            <a:noFill/>
            <a:ln w="9525">
              <a:solidFill>
                <a:srgbClr val="FFFF00"/>
              </a:solidFill>
              <a:round/>
              <a:headEnd type="oval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1995" name="Text Box 15"/>
            <p:cNvSpPr txBox="1">
              <a:spLocks noChangeArrowheads="1"/>
            </p:cNvSpPr>
            <p:nvPr/>
          </p:nvSpPr>
          <p:spPr bwMode="auto">
            <a:xfrm>
              <a:off x="0" y="1257"/>
              <a:ext cx="1235" cy="233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marL="457200" indent="-457200" eaLnBrk="0" hangingPunct="0"/>
              <a:r>
                <a:rPr lang="en-US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XOANG BƯỚM </a:t>
              </a:r>
            </a:p>
          </p:txBody>
        </p:sp>
      </p:grp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FE67691-D4D5-4761-866A-49EAAEAD1878}" type="slidenum"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15</a:t>
            </a:fld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993" name="Rectangle 16"/>
          <p:cNvSpPr>
            <a:spLocks noChangeArrowheads="1"/>
          </p:cNvSpPr>
          <p:nvPr/>
        </p:nvSpPr>
        <p:spPr bwMode="auto">
          <a:xfrm>
            <a:off x="7380288" y="762000"/>
            <a:ext cx="1763712" cy="230832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algn="just"/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nhiệm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vụ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cộng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hưởng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âm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thanh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làm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ẩm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niêm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mạc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mũi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sưởi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ấm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khí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làm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nhẹ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khối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xương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đầu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mặt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7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7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7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6" descr="MUI-8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2209800" y="1600200"/>
            <a:ext cx="4876800" cy="4800600"/>
          </a:xfrm>
          <a:noFill/>
        </p:spPr>
      </p:pic>
      <p:sp>
        <p:nvSpPr>
          <p:cNvPr id="24583" name="Line 7"/>
          <p:cNvSpPr>
            <a:spLocks noChangeShapeType="1"/>
          </p:cNvSpPr>
          <p:nvPr/>
        </p:nvSpPr>
        <p:spPr bwMode="auto">
          <a:xfrm flipV="1">
            <a:off x="4876800" y="3048000"/>
            <a:ext cx="1676400" cy="9906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4584" name="Line 8"/>
          <p:cNvSpPr>
            <a:spLocks noChangeShapeType="1"/>
          </p:cNvSpPr>
          <p:nvPr/>
        </p:nvSpPr>
        <p:spPr bwMode="auto">
          <a:xfrm flipH="1">
            <a:off x="2590800" y="4724400"/>
            <a:ext cx="16002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4585" name="Line 9"/>
          <p:cNvSpPr>
            <a:spLocks noChangeShapeType="1"/>
          </p:cNvSpPr>
          <p:nvPr/>
        </p:nvSpPr>
        <p:spPr bwMode="auto">
          <a:xfrm>
            <a:off x="4876800" y="4495800"/>
            <a:ext cx="1524000" cy="1143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4586" name="Line 10"/>
          <p:cNvSpPr>
            <a:spLocks noChangeShapeType="1"/>
          </p:cNvSpPr>
          <p:nvPr/>
        </p:nvSpPr>
        <p:spPr bwMode="auto">
          <a:xfrm flipV="1">
            <a:off x="4724400" y="4114800"/>
            <a:ext cx="1752600" cy="1524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4587" name="Line 11"/>
          <p:cNvSpPr>
            <a:spLocks noChangeShapeType="1"/>
          </p:cNvSpPr>
          <p:nvPr/>
        </p:nvSpPr>
        <p:spPr bwMode="auto">
          <a:xfrm flipH="1">
            <a:off x="2819400" y="3657600"/>
            <a:ext cx="16002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4588" name="Rectangle 12"/>
          <p:cNvSpPr>
            <a:spLocks noChangeArrowheads="1"/>
          </p:cNvSpPr>
          <p:nvPr/>
        </p:nvSpPr>
        <p:spPr bwMode="auto">
          <a:xfrm>
            <a:off x="1066800" y="42672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XOANG HÀM</a:t>
            </a:r>
          </a:p>
        </p:txBody>
      </p:sp>
      <p:sp>
        <p:nvSpPr>
          <p:cNvPr id="24589" name="Rectangle 13"/>
          <p:cNvSpPr>
            <a:spLocks noChangeArrowheads="1"/>
          </p:cNvSpPr>
          <p:nvPr/>
        </p:nvSpPr>
        <p:spPr bwMode="auto">
          <a:xfrm>
            <a:off x="1371600" y="32004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XOANG SÀNG</a:t>
            </a:r>
          </a:p>
        </p:txBody>
      </p:sp>
      <p:sp>
        <p:nvSpPr>
          <p:cNvPr id="24590" name="Rectangle 14"/>
          <p:cNvSpPr>
            <a:spLocks noChangeArrowheads="1"/>
          </p:cNvSpPr>
          <p:nvPr/>
        </p:nvSpPr>
        <p:spPr bwMode="auto">
          <a:xfrm>
            <a:off x="6858000" y="36576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VÁCH NGĂN</a:t>
            </a:r>
          </a:p>
        </p:txBody>
      </p:sp>
      <p:sp>
        <p:nvSpPr>
          <p:cNvPr id="24591" name="Rectangle 15"/>
          <p:cNvSpPr>
            <a:spLocks noChangeArrowheads="1"/>
          </p:cNvSpPr>
          <p:nvPr/>
        </p:nvSpPr>
        <p:spPr bwMode="auto">
          <a:xfrm>
            <a:off x="7010400" y="25908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XOĂN MŨI GIỮA</a:t>
            </a:r>
          </a:p>
        </p:txBody>
      </p:sp>
      <p:sp>
        <p:nvSpPr>
          <p:cNvPr id="24592" name="Rectangle 16"/>
          <p:cNvSpPr>
            <a:spLocks noChangeArrowheads="1"/>
          </p:cNvSpPr>
          <p:nvPr/>
        </p:nvSpPr>
        <p:spPr bwMode="auto">
          <a:xfrm>
            <a:off x="7010400" y="51816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XOĂN MŨI DƯỚI</a:t>
            </a:r>
          </a:p>
        </p:txBody>
      </p:sp>
      <p:sp>
        <p:nvSpPr>
          <p:cNvPr id="43021" name="Rectangle 3" descr="Newsprint"/>
          <p:cNvSpPr>
            <a:spLocks noChangeArrowheads="1"/>
          </p:cNvSpPr>
          <p:nvPr/>
        </p:nvSpPr>
        <p:spPr bwMode="auto">
          <a:xfrm>
            <a:off x="2189163" y="125413"/>
            <a:ext cx="4745037" cy="636587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12700" cap="sq">
            <a:noFill/>
            <a:miter lim="800000"/>
            <a:headEnd type="none" w="sm" len="sm"/>
            <a:tailEnd type="none" w="sm" len="sm"/>
          </a:ln>
          <a:effectLst>
            <a:prstShdw prst="shdw17" dist="17961" dir="2700000">
              <a:srgbClr val="959595"/>
            </a:prstShdw>
          </a:effectLst>
        </p:spPr>
        <p:txBody>
          <a:bodyPr wrap="none" anchor="ctr"/>
          <a:lstStyle/>
          <a:p>
            <a:pPr algn="ctr" eaLnBrk="0" hangingPunct="0"/>
            <a:r>
              <a:rPr lang="en-US" sz="35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XOANG MŨI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45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45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45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45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45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45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245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45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45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245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45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45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245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45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45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83" grpId="0" animBg="1"/>
      <p:bldP spid="24584" grpId="0" animBg="1"/>
      <p:bldP spid="24585" grpId="0" animBg="1"/>
      <p:bldP spid="24586" grpId="0" animBg="1"/>
      <p:bldP spid="24587" grpId="0" animBg="1"/>
      <p:bldP spid="24588" grpId="0"/>
      <p:bldP spid="24589" grpId="0"/>
      <p:bldP spid="24590" grpId="0"/>
      <p:bldP spid="24591" grpId="0"/>
      <p:bldP spid="2459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Picture 2" descr="kiselbach1 copy"/>
          <p:cNvPicPr>
            <a:picLocks noChangeAspect="1" noChangeArrowheads="1"/>
          </p:cNvPicPr>
          <p:nvPr/>
        </p:nvPicPr>
        <p:blipFill>
          <a:blip r:embed="rId4"/>
          <a:srcRect l="5861" t="5359" r="18910" b="8699"/>
          <a:stretch>
            <a:fillRect/>
          </a:stretch>
        </p:blipFill>
        <p:spPr bwMode="auto">
          <a:xfrm>
            <a:off x="1447800" y="808038"/>
            <a:ext cx="6553200" cy="5759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6803" name="Rectangle 3" descr="Newsprint"/>
          <p:cNvSpPr>
            <a:spLocks noChangeArrowheads="1"/>
          </p:cNvSpPr>
          <p:nvPr/>
        </p:nvSpPr>
        <p:spPr bwMode="auto">
          <a:xfrm>
            <a:off x="1828800" y="125413"/>
            <a:ext cx="5430838" cy="682625"/>
          </a:xfrm>
          <a:prstGeom prst="rect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12700" cap="sq">
            <a:noFill/>
            <a:miter lim="800000"/>
            <a:headEnd type="none" w="sm" len="sm"/>
            <a:tailEnd type="none" w="sm" len="sm"/>
          </a:ln>
          <a:effectLst>
            <a:prstShdw prst="shdw17" dist="17961" dir="2700000">
              <a:srgbClr val="F8F8F8">
                <a:gamma/>
                <a:shade val="60000"/>
                <a:invGamma/>
              </a:srgbClr>
            </a:prstShdw>
          </a:effectLst>
        </p:spPr>
        <p:txBody>
          <a:bodyPr wrap="none" anchor="ctr"/>
          <a:lstStyle/>
          <a:p>
            <a:pPr algn="ctr" eaLnBrk="0" hangingPunct="0">
              <a:defRPr/>
            </a:pPr>
            <a:r>
              <a:rPr lang="en-US" sz="3500" b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anose="020B0604030504040204" pitchFamily="34" charset="0"/>
              </a:rPr>
              <a:t> MẠCH MÁU</a:t>
            </a:r>
          </a:p>
        </p:txBody>
      </p:sp>
      <p:sp>
        <p:nvSpPr>
          <p:cNvPr id="76804" name="AutoShape 4"/>
          <p:cNvSpPr>
            <a:spLocks noChangeArrowheads="1"/>
          </p:cNvSpPr>
          <p:nvPr/>
        </p:nvSpPr>
        <p:spPr bwMode="auto">
          <a:xfrm>
            <a:off x="838200" y="3886200"/>
            <a:ext cx="1350963" cy="533400"/>
          </a:xfrm>
          <a:prstGeom prst="lightningBol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6805" name="Freeform 5"/>
          <p:cNvSpPr/>
          <p:nvPr/>
        </p:nvSpPr>
        <p:spPr bwMode="auto">
          <a:xfrm>
            <a:off x="2125663" y="4543425"/>
            <a:ext cx="84137" cy="203200"/>
          </a:xfrm>
          <a:custGeom>
            <a:avLst/>
            <a:gdLst>
              <a:gd name="T0" fmla="*/ 2147483647 w 106"/>
              <a:gd name="T1" fmla="*/ 2147483647 h 234"/>
              <a:gd name="T2" fmla="*/ 2147483647 w 106"/>
              <a:gd name="T3" fmla="*/ 2147483647 h 234"/>
              <a:gd name="T4" fmla="*/ 2147483647 w 106"/>
              <a:gd name="T5" fmla="*/ 2147483647 h 234"/>
              <a:gd name="T6" fmla="*/ 2147483647 w 106"/>
              <a:gd name="T7" fmla="*/ 2147483647 h 234"/>
              <a:gd name="T8" fmla="*/ 2147483647 w 106"/>
              <a:gd name="T9" fmla="*/ 2147483647 h 234"/>
              <a:gd name="T10" fmla="*/ 2147483647 w 106"/>
              <a:gd name="T11" fmla="*/ 2147483647 h 23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06"/>
              <a:gd name="T19" fmla="*/ 0 h 234"/>
              <a:gd name="T20" fmla="*/ 106 w 106"/>
              <a:gd name="T21" fmla="*/ 234 h 234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06" h="234">
                <a:moveTo>
                  <a:pt x="40" y="2"/>
                </a:moveTo>
                <a:cubicBezTo>
                  <a:pt x="26" y="4"/>
                  <a:pt x="6" y="102"/>
                  <a:pt x="3" y="139"/>
                </a:cubicBezTo>
                <a:cubicBezTo>
                  <a:pt x="0" y="176"/>
                  <a:pt x="6" y="210"/>
                  <a:pt x="21" y="222"/>
                </a:cubicBezTo>
                <a:cubicBezTo>
                  <a:pt x="36" y="234"/>
                  <a:pt x="84" y="229"/>
                  <a:pt x="95" y="213"/>
                </a:cubicBezTo>
                <a:cubicBezTo>
                  <a:pt x="106" y="197"/>
                  <a:pt x="99" y="163"/>
                  <a:pt x="90" y="128"/>
                </a:cubicBezTo>
                <a:cubicBezTo>
                  <a:pt x="81" y="93"/>
                  <a:pt x="54" y="0"/>
                  <a:pt x="40" y="2"/>
                </a:cubicBezTo>
                <a:close/>
              </a:path>
            </a:pathLst>
          </a:custGeom>
          <a:solidFill>
            <a:srgbClr val="FF0000"/>
          </a:solidFill>
          <a:ln w="9525">
            <a:solidFill>
              <a:srgbClr val="FF3300"/>
            </a:solidFill>
            <a:round/>
          </a:ln>
        </p:spPr>
        <p:txBody>
          <a:bodyPr/>
          <a:lstStyle/>
          <a:p>
            <a:endParaRPr lang="en-US"/>
          </a:p>
        </p:txBody>
      </p:sp>
      <p:sp>
        <p:nvSpPr>
          <p:cNvPr id="76806" name="Freeform 6"/>
          <p:cNvSpPr/>
          <p:nvPr/>
        </p:nvSpPr>
        <p:spPr bwMode="auto">
          <a:xfrm>
            <a:off x="2133600" y="4868863"/>
            <a:ext cx="84138" cy="203200"/>
          </a:xfrm>
          <a:custGeom>
            <a:avLst/>
            <a:gdLst>
              <a:gd name="T0" fmla="*/ 2147483647 w 106"/>
              <a:gd name="T1" fmla="*/ 2147483647 h 234"/>
              <a:gd name="T2" fmla="*/ 2147483647 w 106"/>
              <a:gd name="T3" fmla="*/ 2147483647 h 234"/>
              <a:gd name="T4" fmla="*/ 2147483647 w 106"/>
              <a:gd name="T5" fmla="*/ 2147483647 h 234"/>
              <a:gd name="T6" fmla="*/ 2147483647 w 106"/>
              <a:gd name="T7" fmla="*/ 2147483647 h 234"/>
              <a:gd name="T8" fmla="*/ 2147483647 w 106"/>
              <a:gd name="T9" fmla="*/ 2147483647 h 234"/>
              <a:gd name="T10" fmla="*/ 2147483647 w 106"/>
              <a:gd name="T11" fmla="*/ 2147483647 h 23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06"/>
              <a:gd name="T19" fmla="*/ 0 h 234"/>
              <a:gd name="T20" fmla="*/ 106 w 106"/>
              <a:gd name="T21" fmla="*/ 234 h 234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06" h="234">
                <a:moveTo>
                  <a:pt x="40" y="2"/>
                </a:moveTo>
                <a:cubicBezTo>
                  <a:pt x="26" y="4"/>
                  <a:pt x="6" y="102"/>
                  <a:pt x="3" y="139"/>
                </a:cubicBezTo>
                <a:cubicBezTo>
                  <a:pt x="0" y="176"/>
                  <a:pt x="6" y="210"/>
                  <a:pt x="21" y="222"/>
                </a:cubicBezTo>
                <a:cubicBezTo>
                  <a:pt x="36" y="234"/>
                  <a:pt x="84" y="229"/>
                  <a:pt x="95" y="213"/>
                </a:cubicBezTo>
                <a:cubicBezTo>
                  <a:pt x="106" y="197"/>
                  <a:pt x="99" y="163"/>
                  <a:pt x="90" y="128"/>
                </a:cubicBezTo>
                <a:cubicBezTo>
                  <a:pt x="81" y="93"/>
                  <a:pt x="54" y="0"/>
                  <a:pt x="40" y="2"/>
                </a:cubicBezTo>
                <a:close/>
              </a:path>
            </a:pathLst>
          </a:custGeom>
          <a:solidFill>
            <a:srgbClr val="FF0000"/>
          </a:solidFill>
          <a:ln w="9525">
            <a:solidFill>
              <a:srgbClr val="FF3300"/>
            </a:solidFill>
            <a:round/>
          </a:ln>
        </p:spPr>
        <p:txBody>
          <a:bodyPr/>
          <a:lstStyle/>
          <a:p>
            <a:endParaRPr lang="en-US"/>
          </a:p>
        </p:txBody>
      </p:sp>
      <p:sp>
        <p:nvSpPr>
          <p:cNvPr id="76807" name="Freeform 7"/>
          <p:cNvSpPr/>
          <p:nvPr/>
        </p:nvSpPr>
        <p:spPr bwMode="auto">
          <a:xfrm>
            <a:off x="2133600" y="5211763"/>
            <a:ext cx="84138" cy="203200"/>
          </a:xfrm>
          <a:custGeom>
            <a:avLst/>
            <a:gdLst>
              <a:gd name="T0" fmla="*/ 2147483647 w 106"/>
              <a:gd name="T1" fmla="*/ 2147483647 h 234"/>
              <a:gd name="T2" fmla="*/ 2147483647 w 106"/>
              <a:gd name="T3" fmla="*/ 2147483647 h 234"/>
              <a:gd name="T4" fmla="*/ 2147483647 w 106"/>
              <a:gd name="T5" fmla="*/ 2147483647 h 234"/>
              <a:gd name="T6" fmla="*/ 2147483647 w 106"/>
              <a:gd name="T7" fmla="*/ 2147483647 h 234"/>
              <a:gd name="T8" fmla="*/ 2147483647 w 106"/>
              <a:gd name="T9" fmla="*/ 2147483647 h 234"/>
              <a:gd name="T10" fmla="*/ 2147483647 w 106"/>
              <a:gd name="T11" fmla="*/ 2147483647 h 23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06"/>
              <a:gd name="T19" fmla="*/ 0 h 234"/>
              <a:gd name="T20" fmla="*/ 106 w 106"/>
              <a:gd name="T21" fmla="*/ 234 h 234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06" h="234">
                <a:moveTo>
                  <a:pt x="40" y="2"/>
                </a:moveTo>
                <a:cubicBezTo>
                  <a:pt x="26" y="4"/>
                  <a:pt x="6" y="102"/>
                  <a:pt x="3" y="139"/>
                </a:cubicBezTo>
                <a:cubicBezTo>
                  <a:pt x="0" y="176"/>
                  <a:pt x="6" y="210"/>
                  <a:pt x="21" y="222"/>
                </a:cubicBezTo>
                <a:cubicBezTo>
                  <a:pt x="36" y="234"/>
                  <a:pt x="84" y="229"/>
                  <a:pt x="95" y="213"/>
                </a:cubicBezTo>
                <a:cubicBezTo>
                  <a:pt x="106" y="197"/>
                  <a:pt x="99" y="163"/>
                  <a:pt x="90" y="128"/>
                </a:cubicBezTo>
                <a:cubicBezTo>
                  <a:pt x="81" y="93"/>
                  <a:pt x="54" y="0"/>
                  <a:pt x="40" y="2"/>
                </a:cubicBezTo>
                <a:close/>
              </a:path>
            </a:pathLst>
          </a:custGeom>
          <a:solidFill>
            <a:srgbClr val="FF0000"/>
          </a:solidFill>
          <a:ln w="9525">
            <a:solidFill>
              <a:srgbClr val="FF3300"/>
            </a:solidFill>
            <a:round/>
          </a:ln>
        </p:spPr>
        <p:txBody>
          <a:bodyPr/>
          <a:lstStyle/>
          <a:p>
            <a:endParaRPr lang="en-US"/>
          </a:p>
        </p:txBody>
      </p:sp>
      <p:sp>
        <p:nvSpPr>
          <p:cNvPr id="76808" name="Freeform 8"/>
          <p:cNvSpPr/>
          <p:nvPr/>
        </p:nvSpPr>
        <p:spPr bwMode="auto">
          <a:xfrm>
            <a:off x="2138363" y="5616575"/>
            <a:ext cx="84137" cy="203200"/>
          </a:xfrm>
          <a:custGeom>
            <a:avLst/>
            <a:gdLst>
              <a:gd name="T0" fmla="*/ 2147483647 w 106"/>
              <a:gd name="T1" fmla="*/ 2147483647 h 234"/>
              <a:gd name="T2" fmla="*/ 2147483647 w 106"/>
              <a:gd name="T3" fmla="*/ 2147483647 h 234"/>
              <a:gd name="T4" fmla="*/ 2147483647 w 106"/>
              <a:gd name="T5" fmla="*/ 2147483647 h 234"/>
              <a:gd name="T6" fmla="*/ 2147483647 w 106"/>
              <a:gd name="T7" fmla="*/ 2147483647 h 234"/>
              <a:gd name="T8" fmla="*/ 2147483647 w 106"/>
              <a:gd name="T9" fmla="*/ 2147483647 h 234"/>
              <a:gd name="T10" fmla="*/ 2147483647 w 106"/>
              <a:gd name="T11" fmla="*/ 2147483647 h 23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06"/>
              <a:gd name="T19" fmla="*/ 0 h 234"/>
              <a:gd name="T20" fmla="*/ 106 w 106"/>
              <a:gd name="T21" fmla="*/ 234 h 234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06" h="234">
                <a:moveTo>
                  <a:pt x="40" y="2"/>
                </a:moveTo>
                <a:cubicBezTo>
                  <a:pt x="26" y="4"/>
                  <a:pt x="6" y="102"/>
                  <a:pt x="3" y="139"/>
                </a:cubicBezTo>
                <a:cubicBezTo>
                  <a:pt x="0" y="176"/>
                  <a:pt x="6" y="210"/>
                  <a:pt x="21" y="222"/>
                </a:cubicBezTo>
                <a:cubicBezTo>
                  <a:pt x="36" y="234"/>
                  <a:pt x="84" y="229"/>
                  <a:pt x="95" y="213"/>
                </a:cubicBezTo>
                <a:cubicBezTo>
                  <a:pt x="106" y="197"/>
                  <a:pt x="99" y="163"/>
                  <a:pt x="90" y="128"/>
                </a:cubicBezTo>
                <a:cubicBezTo>
                  <a:pt x="81" y="93"/>
                  <a:pt x="54" y="0"/>
                  <a:pt x="40" y="2"/>
                </a:cubicBezTo>
                <a:close/>
              </a:path>
            </a:pathLst>
          </a:custGeom>
          <a:solidFill>
            <a:srgbClr val="FF0000"/>
          </a:solidFill>
          <a:ln w="9525">
            <a:solidFill>
              <a:srgbClr val="FF3300"/>
            </a:solidFill>
            <a:round/>
          </a:ln>
        </p:spPr>
        <p:txBody>
          <a:bodyPr/>
          <a:lstStyle/>
          <a:p>
            <a:endParaRPr lang="en-US"/>
          </a:p>
        </p:txBody>
      </p:sp>
      <p:sp>
        <p:nvSpPr>
          <p:cNvPr id="76809" name="Freeform 9"/>
          <p:cNvSpPr/>
          <p:nvPr/>
        </p:nvSpPr>
        <p:spPr bwMode="auto">
          <a:xfrm>
            <a:off x="2143125" y="6097588"/>
            <a:ext cx="84138" cy="203200"/>
          </a:xfrm>
          <a:custGeom>
            <a:avLst/>
            <a:gdLst>
              <a:gd name="T0" fmla="*/ 2147483647 w 106"/>
              <a:gd name="T1" fmla="*/ 2147483647 h 234"/>
              <a:gd name="T2" fmla="*/ 2147483647 w 106"/>
              <a:gd name="T3" fmla="*/ 2147483647 h 234"/>
              <a:gd name="T4" fmla="*/ 2147483647 w 106"/>
              <a:gd name="T5" fmla="*/ 2147483647 h 234"/>
              <a:gd name="T6" fmla="*/ 2147483647 w 106"/>
              <a:gd name="T7" fmla="*/ 2147483647 h 234"/>
              <a:gd name="T8" fmla="*/ 2147483647 w 106"/>
              <a:gd name="T9" fmla="*/ 2147483647 h 234"/>
              <a:gd name="T10" fmla="*/ 2147483647 w 106"/>
              <a:gd name="T11" fmla="*/ 2147483647 h 23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06"/>
              <a:gd name="T19" fmla="*/ 0 h 234"/>
              <a:gd name="T20" fmla="*/ 106 w 106"/>
              <a:gd name="T21" fmla="*/ 234 h 234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06" h="234">
                <a:moveTo>
                  <a:pt x="40" y="2"/>
                </a:moveTo>
                <a:cubicBezTo>
                  <a:pt x="26" y="4"/>
                  <a:pt x="6" y="102"/>
                  <a:pt x="3" y="139"/>
                </a:cubicBezTo>
                <a:cubicBezTo>
                  <a:pt x="0" y="176"/>
                  <a:pt x="6" y="210"/>
                  <a:pt x="21" y="222"/>
                </a:cubicBezTo>
                <a:cubicBezTo>
                  <a:pt x="36" y="234"/>
                  <a:pt x="84" y="229"/>
                  <a:pt x="95" y="213"/>
                </a:cubicBezTo>
                <a:cubicBezTo>
                  <a:pt x="106" y="197"/>
                  <a:pt x="99" y="163"/>
                  <a:pt x="90" y="128"/>
                </a:cubicBezTo>
                <a:cubicBezTo>
                  <a:pt x="81" y="93"/>
                  <a:pt x="54" y="0"/>
                  <a:pt x="40" y="2"/>
                </a:cubicBezTo>
                <a:close/>
              </a:path>
            </a:pathLst>
          </a:custGeom>
          <a:solidFill>
            <a:srgbClr val="FF0000"/>
          </a:solidFill>
          <a:ln w="9525">
            <a:solidFill>
              <a:srgbClr val="FF3300"/>
            </a:solidFill>
            <a:round/>
          </a:ln>
        </p:spPr>
        <p:txBody>
          <a:bodyPr/>
          <a:lstStyle/>
          <a:p>
            <a:endParaRPr lang="en-US"/>
          </a:p>
        </p:txBody>
      </p:sp>
      <p:sp>
        <p:nvSpPr>
          <p:cNvPr id="47114" name="Line 10"/>
          <p:cNvSpPr>
            <a:spLocks noChangeShapeType="1"/>
          </p:cNvSpPr>
          <p:nvPr/>
        </p:nvSpPr>
        <p:spPr bwMode="auto">
          <a:xfrm flipV="1">
            <a:off x="6324600" y="1981200"/>
            <a:ext cx="0" cy="1676400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headEnd type="oval" w="med" len="med"/>
            <a:tailEnd type="stealth" w="sm" len="lg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47115" name="Text Box 11"/>
          <p:cNvSpPr txBox="1">
            <a:spLocks noChangeArrowheads="1"/>
          </p:cNvSpPr>
          <p:nvPr/>
        </p:nvSpPr>
        <p:spPr bwMode="auto">
          <a:xfrm>
            <a:off x="5638800" y="1371600"/>
            <a:ext cx="1981200" cy="6461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ĐM BƯỚM KHẨU CÁI</a:t>
            </a:r>
          </a:p>
        </p:txBody>
      </p:sp>
      <p:sp>
        <p:nvSpPr>
          <p:cNvPr id="47116" name="Line 12"/>
          <p:cNvSpPr>
            <a:spLocks noChangeShapeType="1"/>
          </p:cNvSpPr>
          <p:nvPr/>
        </p:nvSpPr>
        <p:spPr bwMode="auto">
          <a:xfrm rot="6281633">
            <a:off x="3559175" y="784225"/>
            <a:ext cx="682625" cy="3076575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headEnd type="oval" w="med" len="med"/>
            <a:tailEnd type="triangle" w="sm" len="lg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47117" name="Line 13"/>
          <p:cNvSpPr>
            <a:spLocks noChangeShapeType="1"/>
          </p:cNvSpPr>
          <p:nvPr/>
        </p:nvSpPr>
        <p:spPr bwMode="auto">
          <a:xfrm rot="5393599">
            <a:off x="4718051" y="2109787"/>
            <a:ext cx="266700" cy="200025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headEnd type="oval" w="med" len="med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47118" name="Text Box 14"/>
          <p:cNvSpPr txBox="1">
            <a:spLocks noChangeArrowheads="1"/>
          </p:cNvSpPr>
          <p:nvPr/>
        </p:nvSpPr>
        <p:spPr bwMode="auto">
          <a:xfrm>
            <a:off x="1547813" y="1752600"/>
            <a:ext cx="1347787" cy="6461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ĐM SÀNG TRƯỚC</a:t>
            </a: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18AF8C-CE24-48D0-927B-AB765B6E71B3}" type="slidenum">
              <a:rPr lang="en-US"/>
              <a:t>17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8AF71C4-8B41-586E-D00B-9E7E3CF4081A}"/>
              </a:ext>
            </a:extLst>
          </p:cNvPr>
          <p:cNvSpPr txBox="1"/>
          <p:nvPr/>
        </p:nvSpPr>
        <p:spPr>
          <a:xfrm>
            <a:off x="7615904" y="469013"/>
            <a:ext cx="3206781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dirty="0">
                <a:latin typeface="Calibri"/>
                <a:cs typeface="Calibri"/>
              </a:rPr>
              <a:t>- </a:t>
            </a:r>
            <a:r>
              <a:rPr lang="en-GB" dirty="0" err="1">
                <a:latin typeface="Calibri"/>
                <a:cs typeface="Calibri"/>
              </a:rPr>
              <a:t>hệ</a:t>
            </a:r>
            <a:r>
              <a:rPr lang="en-GB" dirty="0">
                <a:latin typeface="Calibri"/>
                <a:cs typeface="Calibri"/>
              </a:rPr>
              <a:t> </a:t>
            </a:r>
            <a:r>
              <a:rPr lang="en-GB" dirty="0" err="1">
                <a:latin typeface="Calibri"/>
                <a:cs typeface="Calibri"/>
              </a:rPr>
              <a:t>thống</a:t>
            </a:r>
            <a:r>
              <a:rPr lang="en-GB" dirty="0">
                <a:latin typeface="Calibri"/>
                <a:cs typeface="Calibri"/>
              </a:rPr>
              <a:t> ĐM </a:t>
            </a:r>
            <a:r>
              <a:rPr lang="en-GB" dirty="0" err="1">
                <a:latin typeface="Calibri"/>
                <a:cs typeface="Calibri"/>
              </a:rPr>
              <a:t>của</a:t>
            </a:r>
            <a:r>
              <a:rPr lang="en-GB" dirty="0">
                <a:latin typeface="Calibri"/>
                <a:cs typeface="Calibri"/>
              </a:rPr>
              <a:t> </a:t>
            </a:r>
            <a:r>
              <a:rPr lang="en-GB" dirty="0" err="1">
                <a:latin typeface="Calibri"/>
                <a:cs typeface="Calibri"/>
              </a:rPr>
              <a:t>mũi</a:t>
            </a:r>
            <a:r>
              <a:rPr lang="en-GB" dirty="0">
                <a:latin typeface="Calibri"/>
                <a:cs typeface="Calibri"/>
              </a:rPr>
              <a:t>.</a:t>
            </a:r>
            <a:endParaRPr lang="en-US" dirty="0">
              <a:latin typeface="Calibri"/>
            </a:endParaRPr>
          </a:p>
          <a:p>
            <a:r>
              <a:rPr lang="en-GB" dirty="0">
                <a:latin typeface="Calibri"/>
                <a:cs typeface="Calibri"/>
              </a:rPr>
              <a:t>- </a:t>
            </a:r>
            <a:r>
              <a:rPr lang="en-GB" dirty="0" err="1">
                <a:latin typeface="Calibri"/>
                <a:cs typeface="Calibri"/>
              </a:rPr>
              <a:t>xuất</a:t>
            </a:r>
            <a:r>
              <a:rPr lang="en-GB" dirty="0">
                <a:latin typeface="Calibri"/>
                <a:cs typeface="Calibri"/>
              </a:rPr>
              <a:t> </a:t>
            </a:r>
            <a:r>
              <a:rPr lang="en-GB" dirty="0" err="1">
                <a:latin typeface="Calibri"/>
                <a:cs typeface="Calibri"/>
              </a:rPr>
              <a:t>phát</a:t>
            </a:r>
            <a:r>
              <a:rPr lang="en-GB" dirty="0">
                <a:latin typeface="Calibri"/>
                <a:cs typeface="Calibri"/>
              </a:rPr>
              <a:t> </a:t>
            </a:r>
            <a:r>
              <a:rPr lang="en-GB" dirty="0" err="1">
                <a:latin typeface="Calibri"/>
                <a:cs typeface="Calibri"/>
              </a:rPr>
              <a:t>từ</a:t>
            </a:r>
            <a:r>
              <a:rPr lang="en-GB" dirty="0">
                <a:latin typeface="Calibri"/>
                <a:cs typeface="Calibri"/>
              </a:rPr>
              <a:t> </a:t>
            </a:r>
            <a:r>
              <a:rPr lang="en-GB" dirty="0" err="1">
                <a:latin typeface="Calibri"/>
                <a:cs typeface="Calibri"/>
              </a:rPr>
              <a:t>thái</a:t>
            </a:r>
            <a:r>
              <a:rPr lang="en-GB" dirty="0">
                <a:latin typeface="Calibri"/>
                <a:cs typeface="Calibri"/>
              </a:rPr>
              <a:t> </a:t>
            </a:r>
            <a:r>
              <a:rPr lang="en-GB" dirty="0" err="1">
                <a:latin typeface="Calibri"/>
                <a:cs typeface="Calibri"/>
              </a:rPr>
              <a:t>dương</a:t>
            </a:r>
            <a:r>
              <a:rPr lang="en-GB" dirty="0">
                <a:latin typeface="Calibri"/>
                <a:cs typeface="Calibri"/>
              </a:rPr>
              <a:t>.</a:t>
            </a:r>
            <a:endParaRPr lang="en-GB" dirty="0">
              <a:latin typeface="Calibri"/>
            </a:endParaRPr>
          </a:p>
          <a:p>
            <a:r>
              <a:rPr lang="en-GB" dirty="0">
                <a:cs typeface="Calibri"/>
              </a:rPr>
              <a:t>- </a:t>
            </a:r>
            <a:r>
              <a:rPr lang="en-GB" dirty="0" err="1">
                <a:cs typeface="Calibri"/>
              </a:rPr>
              <a:t>các</a:t>
            </a:r>
            <a:r>
              <a:rPr lang="en-GB" dirty="0">
                <a:cs typeface="Calibri"/>
              </a:rPr>
              <a:t> </a:t>
            </a:r>
            <a:r>
              <a:rPr lang="en-GB" dirty="0" err="1">
                <a:cs typeface="Calibri"/>
              </a:rPr>
              <a:t>mạch</a:t>
            </a:r>
            <a:r>
              <a:rPr lang="en-GB" dirty="0">
                <a:cs typeface="Calibri"/>
              </a:rPr>
              <a:t> </a:t>
            </a:r>
            <a:r>
              <a:rPr lang="en-GB" dirty="0" err="1">
                <a:cs typeface="Calibri"/>
              </a:rPr>
              <a:t>máu</a:t>
            </a:r>
            <a:r>
              <a:rPr lang="en-GB" dirty="0">
                <a:cs typeface="Calibri"/>
              </a:rPr>
              <a:t> </a:t>
            </a:r>
            <a:r>
              <a:rPr lang="en-GB" dirty="0" err="1">
                <a:cs typeface="Calibri"/>
              </a:rPr>
              <a:t>của</a:t>
            </a:r>
            <a:r>
              <a:rPr lang="en-GB" dirty="0">
                <a:cs typeface="Calibri"/>
              </a:rPr>
              <a:t> ĐM </a:t>
            </a:r>
            <a:r>
              <a:rPr lang="en-GB" dirty="0" err="1">
                <a:cs typeface="Calibri"/>
              </a:rPr>
              <a:t>Sàng</a:t>
            </a:r>
            <a:r>
              <a:rPr lang="en-GB" dirty="0">
                <a:cs typeface="Calibri"/>
              </a:rPr>
              <a:t> </a:t>
            </a:r>
            <a:r>
              <a:rPr lang="en-GB" dirty="0" err="1">
                <a:cs typeface="Calibri"/>
              </a:rPr>
              <a:t>Trước</a:t>
            </a:r>
            <a:r>
              <a:rPr lang="en-GB" dirty="0">
                <a:cs typeface="Calibri"/>
              </a:rPr>
              <a:t> + ĐM </a:t>
            </a:r>
            <a:r>
              <a:rPr lang="en-GB" dirty="0" err="1">
                <a:cs typeface="Calibri"/>
              </a:rPr>
              <a:t>Bướm</a:t>
            </a:r>
            <a:r>
              <a:rPr lang="en-GB" dirty="0">
                <a:cs typeface="Calibri"/>
              </a:rPr>
              <a:t> </a:t>
            </a:r>
            <a:r>
              <a:rPr lang="en-GB" dirty="0" err="1">
                <a:cs typeface="Calibri"/>
              </a:rPr>
              <a:t>Khẩu</a:t>
            </a:r>
            <a:r>
              <a:rPr lang="en-GB" dirty="0">
                <a:cs typeface="Calibri"/>
              </a:rPr>
              <a:t> </a:t>
            </a:r>
            <a:r>
              <a:rPr lang="en-GB" dirty="0" err="1">
                <a:cs typeface="Calibri"/>
              </a:rPr>
              <a:t>Cái</a:t>
            </a:r>
            <a:r>
              <a:rPr lang="en-GB" dirty="0">
                <a:cs typeface="Calibri"/>
              </a:rPr>
              <a:t> </a:t>
            </a:r>
            <a:r>
              <a:rPr lang="en-GB" dirty="0" err="1">
                <a:cs typeface="Calibri"/>
              </a:rPr>
              <a:t>quy</a:t>
            </a:r>
            <a:r>
              <a:rPr lang="en-GB" dirty="0">
                <a:cs typeface="Calibri"/>
              </a:rPr>
              <a:t> </a:t>
            </a:r>
            <a:r>
              <a:rPr lang="en-GB" dirty="0" err="1">
                <a:cs typeface="Calibri"/>
              </a:rPr>
              <a:t>về</a:t>
            </a:r>
            <a:r>
              <a:rPr lang="en-GB" dirty="0">
                <a:cs typeface="Calibri"/>
              </a:rPr>
              <a:t> </a:t>
            </a:r>
            <a:r>
              <a:rPr lang="en-GB" dirty="0" err="1">
                <a:cs typeface="Calibri"/>
              </a:rPr>
              <a:t>điểm</a:t>
            </a:r>
            <a:r>
              <a:rPr lang="en-GB" dirty="0">
                <a:cs typeface="Calibri"/>
              </a:rPr>
              <a:t> </a:t>
            </a:r>
            <a:r>
              <a:rPr lang="en-GB" dirty="0" err="1">
                <a:cs typeface="Calibri"/>
              </a:rPr>
              <a:t>Kiesselbach</a:t>
            </a:r>
            <a:r>
              <a:rPr lang="en-GB" dirty="0">
                <a:cs typeface="Calibri"/>
              </a:rPr>
              <a:t> (</a:t>
            </a:r>
            <a:r>
              <a:rPr lang="en-GB" dirty="0" err="1">
                <a:cs typeface="Calibri"/>
              </a:rPr>
              <a:t>tại</a:t>
            </a:r>
            <a:r>
              <a:rPr lang="en-GB" dirty="0">
                <a:cs typeface="Calibri"/>
              </a:rPr>
              <a:t> </a:t>
            </a:r>
            <a:r>
              <a:rPr lang="en-GB" dirty="0" err="1">
                <a:cs typeface="Calibri"/>
              </a:rPr>
              <a:t>sụn</a:t>
            </a:r>
            <a:r>
              <a:rPr lang="en-GB" dirty="0">
                <a:cs typeface="Calibri"/>
              </a:rPr>
              <a:t> </a:t>
            </a:r>
            <a:r>
              <a:rPr lang="en-GB" dirty="0" err="1">
                <a:cs typeface="Calibri"/>
              </a:rPr>
              <a:t>cánh</a:t>
            </a:r>
            <a:r>
              <a:rPr lang="en-GB" dirty="0">
                <a:cs typeface="Calibri"/>
              </a:rPr>
              <a:t> </a:t>
            </a:r>
            <a:r>
              <a:rPr lang="en-GB" dirty="0" err="1">
                <a:cs typeface="Calibri"/>
              </a:rPr>
              <a:t>mũi</a:t>
            </a:r>
            <a:r>
              <a:rPr lang="en-GB" dirty="0">
                <a:cs typeface="Calibri"/>
              </a:rPr>
              <a:t> </a:t>
            </a:r>
            <a:r>
              <a:rPr lang="en-GB" dirty="0" err="1">
                <a:cs typeface="Calibri"/>
              </a:rPr>
              <a:t>lớn</a:t>
            </a:r>
            <a:r>
              <a:rPr lang="en-GB" dirty="0">
                <a:cs typeface="Calibri"/>
              </a:rPr>
              <a:t>).</a:t>
            </a:r>
            <a:endParaRPr lang="en-GB" dirty="0"/>
          </a:p>
          <a:p>
            <a:pPr algn="l"/>
            <a:endParaRPr lang="en-GB"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68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68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explod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7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3000" fill="hold"/>
                                        <p:tgtEl>
                                          <p:spTgt spid="768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000" fill="hold"/>
                                        <p:tgtEl>
                                          <p:spTgt spid="768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000" fill="hold"/>
                                        <p:tgtEl>
                                          <p:spTgt spid="768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000" fill="hold"/>
                                        <p:tgtEl>
                                          <p:spTgt spid="768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6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arrow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7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3000" fill="hold"/>
                                        <p:tgtEl>
                                          <p:spTgt spid="768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3000" fill="hold"/>
                                        <p:tgtEl>
                                          <p:spTgt spid="768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3000" fill="hold"/>
                                        <p:tgtEl>
                                          <p:spTgt spid="768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3000" fill="hold"/>
                                        <p:tgtEl>
                                          <p:spTgt spid="768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6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arrow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7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3000" fill="hold"/>
                                        <p:tgtEl>
                                          <p:spTgt spid="768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3000" fill="hold"/>
                                        <p:tgtEl>
                                          <p:spTgt spid="768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3000" fill="hold"/>
                                        <p:tgtEl>
                                          <p:spTgt spid="768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3000" fill="hold"/>
                                        <p:tgtEl>
                                          <p:spTgt spid="768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6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arrow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7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3000" fill="hold"/>
                                        <p:tgtEl>
                                          <p:spTgt spid="768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3000" fill="hold"/>
                                        <p:tgtEl>
                                          <p:spTgt spid="768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3000" fill="hold"/>
                                        <p:tgtEl>
                                          <p:spTgt spid="768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3000" fill="hold"/>
                                        <p:tgtEl>
                                          <p:spTgt spid="768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6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arrow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7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3000" fill="hold"/>
                                        <p:tgtEl>
                                          <p:spTgt spid="768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3000" fill="hold"/>
                                        <p:tgtEl>
                                          <p:spTgt spid="768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3000" fill="hold"/>
                                        <p:tgtEl>
                                          <p:spTgt spid="768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3000" fill="hold"/>
                                        <p:tgtEl>
                                          <p:spTgt spid="768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arrow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804" grpId="0" animBg="1"/>
      <p:bldP spid="76805" grpId="0" animBg="1"/>
      <p:bldP spid="76806" grpId="0" animBg="1"/>
      <p:bldP spid="76807" grpId="0" animBg="1"/>
      <p:bldP spid="76808" grpId="0" animBg="1"/>
      <p:bldP spid="7680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Picture 6" descr="MUI-7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2324100" y="1371600"/>
            <a:ext cx="5829300" cy="5486400"/>
          </a:xfrm>
          <a:noFill/>
        </p:spPr>
      </p:pic>
      <p:sp>
        <p:nvSpPr>
          <p:cNvPr id="22536" name="Line 8"/>
          <p:cNvSpPr>
            <a:spLocks noChangeShapeType="1"/>
          </p:cNvSpPr>
          <p:nvPr/>
        </p:nvSpPr>
        <p:spPr bwMode="auto">
          <a:xfrm flipH="1">
            <a:off x="2362200" y="3124200"/>
            <a:ext cx="1219200" cy="4572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2537" name="Line 9"/>
          <p:cNvSpPr>
            <a:spLocks noChangeShapeType="1"/>
          </p:cNvSpPr>
          <p:nvPr/>
        </p:nvSpPr>
        <p:spPr bwMode="auto">
          <a:xfrm flipH="1">
            <a:off x="3048000" y="4724400"/>
            <a:ext cx="3429000" cy="6858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2538" name="Line 10"/>
          <p:cNvSpPr>
            <a:spLocks noChangeShapeType="1"/>
          </p:cNvSpPr>
          <p:nvPr/>
        </p:nvSpPr>
        <p:spPr bwMode="auto">
          <a:xfrm>
            <a:off x="6781800" y="3962400"/>
            <a:ext cx="990600" cy="16002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2539" name="Line 11"/>
          <p:cNvSpPr>
            <a:spLocks noChangeShapeType="1"/>
          </p:cNvSpPr>
          <p:nvPr/>
        </p:nvSpPr>
        <p:spPr bwMode="auto">
          <a:xfrm flipH="1" flipV="1">
            <a:off x="2971800" y="2362200"/>
            <a:ext cx="1981200" cy="6096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2540" name="Line 12"/>
          <p:cNvSpPr>
            <a:spLocks noChangeShapeType="1"/>
          </p:cNvSpPr>
          <p:nvPr/>
        </p:nvSpPr>
        <p:spPr bwMode="auto">
          <a:xfrm flipH="1" flipV="1">
            <a:off x="5029200" y="1905000"/>
            <a:ext cx="0" cy="6858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2541" name="Line 13"/>
          <p:cNvSpPr>
            <a:spLocks noChangeShapeType="1"/>
          </p:cNvSpPr>
          <p:nvPr/>
        </p:nvSpPr>
        <p:spPr bwMode="auto">
          <a:xfrm flipV="1">
            <a:off x="6477000" y="1981200"/>
            <a:ext cx="685800" cy="13716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2542" name="Line 14"/>
          <p:cNvSpPr>
            <a:spLocks noChangeShapeType="1"/>
          </p:cNvSpPr>
          <p:nvPr/>
        </p:nvSpPr>
        <p:spPr bwMode="auto">
          <a:xfrm flipV="1">
            <a:off x="6934200" y="2971800"/>
            <a:ext cx="1143000" cy="6858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2543" name="Line 15"/>
          <p:cNvSpPr>
            <a:spLocks noChangeShapeType="1"/>
          </p:cNvSpPr>
          <p:nvPr/>
        </p:nvSpPr>
        <p:spPr bwMode="auto">
          <a:xfrm>
            <a:off x="6553200" y="3657600"/>
            <a:ext cx="1600200" cy="6858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2544" name="Line 16"/>
          <p:cNvSpPr>
            <a:spLocks noChangeShapeType="1"/>
          </p:cNvSpPr>
          <p:nvPr/>
        </p:nvSpPr>
        <p:spPr bwMode="auto">
          <a:xfrm flipH="1">
            <a:off x="2286000" y="4267200"/>
            <a:ext cx="4038600" cy="762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2545" name="Line 17"/>
          <p:cNvSpPr>
            <a:spLocks noChangeShapeType="1"/>
          </p:cNvSpPr>
          <p:nvPr/>
        </p:nvSpPr>
        <p:spPr bwMode="auto">
          <a:xfrm flipH="1">
            <a:off x="2362200" y="3581400"/>
            <a:ext cx="1295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2546" name="Line 18"/>
          <p:cNvSpPr>
            <a:spLocks noChangeShapeType="1"/>
          </p:cNvSpPr>
          <p:nvPr/>
        </p:nvSpPr>
        <p:spPr bwMode="auto">
          <a:xfrm>
            <a:off x="6553200" y="4572000"/>
            <a:ext cx="152400" cy="1905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2547" name="Rectangle 19"/>
          <p:cNvSpPr>
            <a:spLocks noChangeArrowheads="1"/>
          </p:cNvSpPr>
          <p:nvPr/>
        </p:nvSpPr>
        <p:spPr bwMode="auto">
          <a:xfrm>
            <a:off x="4724400" y="12192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HÀNH KHỨU</a:t>
            </a:r>
          </a:p>
        </p:txBody>
      </p:sp>
      <p:sp>
        <p:nvSpPr>
          <p:cNvPr id="22548" name="Rectangle 20"/>
          <p:cNvSpPr>
            <a:spLocks noChangeArrowheads="1"/>
          </p:cNvSpPr>
          <p:nvPr/>
        </p:nvSpPr>
        <p:spPr bwMode="auto">
          <a:xfrm>
            <a:off x="6858000" y="12954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TK HÀM TRÊN</a:t>
            </a:r>
          </a:p>
        </p:txBody>
      </p:sp>
      <p:sp>
        <p:nvSpPr>
          <p:cNvPr id="22549" name="Rectangle 21"/>
          <p:cNvSpPr>
            <a:spLocks noChangeArrowheads="1"/>
          </p:cNvSpPr>
          <p:nvPr/>
        </p:nvSpPr>
        <p:spPr bwMode="auto">
          <a:xfrm>
            <a:off x="8153400" y="25146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TK ỐNG</a:t>
            </a:r>
          </a:p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CHÂN</a:t>
            </a:r>
          </a:p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BƯỚM</a:t>
            </a:r>
          </a:p>
        </p:txBody>
      </p:sp>
      <p:sp>
        <p:nvSpPr>
          <p:cNvPr id="22550" name="Rectangle 22"/>
          <p:cNvSpPr>
            <a:spLocks noChangeArrowheads="1"/>
          </p:cNvSpPr>
          <p:nvPr/>
        </p:nvSpPr>
        <p:spPr bwMode="auto">
          <a:xfrm>
            <a:off x="8153400" y="39624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HẠCH </a:t>
            </a:r>
          </a:p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CHÂN</a:t>
            </a:r>
          </a:p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BƯỚM</a:t>
            </a:r>
          </a:p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KHẨU CÁI</a:t>
            </a:r>
          </a:p>
        </p:txBody>
      </p:sp>
      <p:sp>
        <p:nvSpPr>
          <p:cNvPr id="22551" name="Rectangle 23"/>
          <p:cNvSpPr>
            <a:spLocks noChangeArrowheads="1"/>
          </p:cNvSpPr>
          <p:nvPr/>
        </p:nvSpPr>
        <p:spPr bwMode="auto">
          <a:xfrm>
            <a:off x="8001000" y="52578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NHÁNH</a:t>
            </a:r>
          </a:p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TK HẦU</a:t>
            </a:r>
          </a:p>
        </p:txBody>
      </p:sp>
      <p:sp>
        <p:nvSpPr>
          <p:cNvPr id="22552" name="Rectangle 24"/>
          <p:cNvSpPr>
            <a:spLocks noChangeArrowheads="1"/>
          </p:cNvSpPr>
          <p:nvPr/>
        </p:nvSpPr>
        <p:spPr bwMode="auto">
          <a:xfrm>
            <a:off x="6096000" y="62484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TK KHẨU CÁI NHỎ</a:t>
            </a:r>
          </a:p>
        </p:txBody>
      </p:sp>
      <p:sp>
        <p:nvSpPr>
          <p:cNvPr id="22553" name="Rectangle 25"/>
          <p:cNvSpPr>
            <a:spLocks noChangeArrowheads="1"/>
          </p:cNvSpPr>
          <p:nvPr/>
        </p:nvSpPr>
        <p:spPr bwMode="auto">
          <a:xfrm>
            <a:off x="1752600" y="17526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TK KHỨU</a:t>
            </a:r>
          </a:p>
        </p:txBody>
      </p:sp>
      <p:sp>
        <p:nvSpPr>
          <p:cNvPr id="22554" name="Rectangle 26"/>
          <p:cNvSpPr>
            <a:spLocks noChangeArrowheads="1"/>
          </p:cNvSpPr>
          <p:nvPr/>
        </p:nvSpPr>
        <p:spPr bwMode="auto">
          <a:xfrm>
            <a:off x="990600" y="31242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TK SÀNG TRƯỚC</a:t>
            </a:r>
          </a:p>
        </p:txBody>
      </p:sp>
      <p:sp>
        <p:nvSpPr>
          <p:cNvPr id="22555" name="Rectangle 27"/>
          <p:cNvSpPr>
            <a:spLocks noChangeArrowheads="1"/>
          </p:cNvSpPr>
          <p:nvPr/>
        </p:nvSpPr>
        <p:spPr bwMode="auto">
          <a:xfrm>
            <a:off x="990600" y="40386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NHÁNH TK MŨI </a:t>
            </a:r>
          </a:p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BÊN SAU DƯỚI</a:t>
            </a:r>
          </a:p>
        </p:txBody>
      </p:sp>
      <p:sp>
        <p:nvSpPr>
          <p:cNvPr id="22556" name="Rectangle 28"/>
          <p:cNvSpPr>
            <a:spLocks noChangeArrowheads="1"/>
          </p:cNvSpPr>
          <p:nvPr/>
        </p:nvSpPr>
        <p:spPr bwMode="auto">
          <a:xfrm>
            <a:off x="1447800" y="50292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TK KHẨU CÁI LỚN</a:t>
            </a:r>
          </a:p>
        </p:txBody>
      </p:sp>
      <p:sp>
        <p:nvSpPr>
          <p:cNvPr id="48152" name="Title 1"/>
          <p:cNvSpPr>
            <a:spLocks noGrp="1"/>
          </p:cNvSpPr>
          <p:nvPr>
            <p:ph type="title"/>
          </p:nvPr>
        </p:nvSpPr>
        <p:spPr>
          <a:xfrm>
            <a:off x="457200" y="122238"/>
            <a:ext cx="8229600" cy="715962"/>
          </a:xfrm>
        </p:spPr>
        <p:txBody>
          <a:bodyPr/>
          <a:lstStyle/>
          <a:p>
            <a:pPr eaLnBrk="1" hangingPunct="1"/>
            <a:r>
              <a:rPr lang="en-US" sz="3500" b="1">
                <a:solidFill>
                  <a:srgbClr val="C0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THẦN KINH CỦA MŨI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236FBBC-3FAB-7988-8235-D08DD5C047CF}"/>
              </a:ext>
            </a:extLst>
          </p:cNvPr>
          <p:cNvSpPr txBox="1"/>
          <p:nvPr/>
        </p:nvSpPr>
        <p:spPr>
          <a:xfrm>
            <a:off x="-4767600" y="2969"/>
            <a:ext cx="3957439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dirty="0">
                <a:latin typeface="Calibri"/>
                <a:cs typeface="Arial"/>
              </a:rPr>
              <a:t>Các TK </a:t>
            </a:r>
            <a:r>
              <a:rPr lang="en-GB" dirty="0" err="1">
                <a:latin typeface="Calibri"/>
                <a:cs typeface="Arial"/>
              </a:rPr>
              <a:t>mũi</a:t>
            </a:r>
            <a:r>
              <a:rPr lang="en-GB" dirty="0">
                <a:latin typeface="Calibri"/>
                <a:cs typeface="Arial"/>
              </a:rPr>
              <a:t> chi </a:t>
            </a:r>
            <a:r>
              <a:rPr lang="en-GB" dirty="0" err="1">
                <a:latin typeface="Calibri"/>
                <a:cs typeface="Arial"/>
              </a:rPr>
              <a:t>phối</a:t>
            </a:r>
            <a:r>
              <a:rPr lang="en-GB" dirty="0">
                <a:latin typeface="Calibri"/>
                <a:cs typeface="Arial"/>
              </a:rPr>
              <a:t> </a:t>
            </a:r>
            <a:r>
              <a:rPr lang="en-GB" dirty="0" err="1">
                <a:latin typeface="Calibri"/>
                <a:cs typeface="Arial"/>
              </a:rPr>
              <a:t>bởi</a:t>
            </a:r>
            <a:r>
              <a:rPr lang="en-GB" dirty="0">
                <a:latin typeface="Calibri"/>
                <a:cs typeface="Arial"/>
              </a:rPr>
              <a:t> </a:t>
            </a:r>
            <a:r>
              <a:rPr lang="en-GB" dirty="0" err="1">
                <a:latin typeface="Calibri"/>
                <a:cs typeface="Arial"/>
              </a:rPr>
              <a:t>dây</a:t>
            </a:r>
            <a:r>
              <a:rPr lang="en-GB" dirty="0">
                <a:latin typeface="Calibri"/>
                <a:cs typeface="Arial"/>
              </a:rPr>
              <a:t> TK </a:t>
            </a:r>
            <a:r>
              <a:rPr lang="en-GB" dirty="0" err="1">
                <a:latin typeface="Calibri"/>
                <a:cs typeface="Arial"/>
              </a:rPr>
              <a:t>số</a:t>
            </a:r>
            <a:r>
              <a:rPr lang="en-GB" dirty="0">
                <a:latin typeface="Calibri"/>
                <a:cs typeface="Arial"/>
              </a:rPr>
              <a:t> 1 (</a:t>
            </a:r>
            <a:r>
              <a:rPr lang="en-GB" dirty="0" err="1">
                <a:latin typeface="Calibri"/>
                <a:cs typeface="Arial"/>
              </a:rPr>
              <a:t>Khứu</a:t>
            </a:r>
            <a:r>
              <a:rPr lang="en-GB" dirty="0">
                <a:latin typeface="Calibri"/>
                <a:cs typeface="Arial"/>
              </a:rPr>
              <a:t>) </a:t>
            </a:r>
            <a:r>
              <a:rPr lang="en-GB" dirty="0" err="1">
                <a:latin typeface="Calibri"/>
                <a:cs typeface="Arial"/>
              </a:rPr>
              <a:t>và</a:t>
            </a:r>
            <a:r>
              <a:rPr lang="en-GB" dirty="0">
                <a:latin typeface="Calibri"/>
                <a:cs typeface="Arial"/>
              </a:rPr>
              <a:t> TK </a:t>
            </a:r>
            <a:r>
              <a:rPr lang="en-GB" dirty="0" err="1">
                <a:latin typeface="Calibri"/>
                <a:cs typeface="Arial"/>
              </a:rPr>
              <a:t>số</a:t>
            </a:r>
            <a:r>
              <a:rPr lang="en-GB" dirty="0">
                <a:latin typeface="Calibri"/>
                <a:cs typeface="Arial"/>
              </a:rPr>
              <a:t> 5 (Sinh Ba – chi </a:t>
            </a:r>
            <a:r>
              <a:rPr lang="en-GB" dirty="0" err="1">
                <a:latin typeface="Calibri"/>
                <a:cs typeface="Arial"/>
              </a:rPr>
              <a:t>phối</a:t>
            </a:r>
            <a:r>
              <a:rPr lang="en-GB" dirty="0">
                <a:latin typeface="Calibri"/>
                <a:cs typeface="Arial"/>
              </a:rPr>
              <a:t> </a:t>
            </a:r>
            <a:r>
              <a:rPr lang="en-GB" dirty="0" err="1">
                <a:latin typeface="Calibri"/>
                <a:cs typeface="Arial"/>
              </a:rPr>
              <a:t>vùng</a:t>
            </a:r>
            <a:r>
              <a:rPr lang="en-GB" dirty="0">
                <a:latin typeface="Calibri"/>
                <a:cs typeface="Arial"/>
              </a:rPr>
              <a:t> Eye, </a:t>
            </a:r>
            <a:r>
              <a:rPr lang="en-GB" dirty="0" err="1">
                <a:latin typeface="Calibri"/>
                <a:cs typeface="Arial"/>
              </a:rPr>
              <a:t>Hàm</a:t>
            </a:r>
            <a:r>
              <a:rPr lang="en-GB" dirty="0">
                <a:latin typeface="Calibri"/>
                <a:cs typeface="Arial"/>
              </a:rPr>
              <a:t> </a:t>
            </a:r>
            <a:r>
              <a:rPr lang="en-GB" dirty="0" err="1">
                <a:latin typeface="Calibri"/>
                <a:cs typeface="Arial"/>
              </a:rPr>
              <a:t>Trên</a:t>
            </a:r>
            <a:r>
              <a:rPr lang="en-GB" dirty="0">
                <a:latin typeface="Calibri"/>
                <a:cs typeface="Arial"/>
              </a:rPr>
              <a:t>, </a:t>
            </a:r>
            <a:r>
              <a:rPr lang="en-GB" dirty="0" err="1">
                <a:latin typeface="Calibri"/>
                <a:cs typeface="Arial"/>
              </a:rPr>
              <a:t>Hàm</a:t>
            </a:r>
            <a:r>
              <a:rPr lang="en-GB" dirty="0">
                <a:latin typeface="Calibri"/>
                <a:cs typeface="Arial"/>
              </a:rPr>
              <a:t> </a:t>
            </a:r>
            <a:r>
              <a:rPr lang="en-GB" dirty="0" err="1">
                <a:latin typeface="Calibri"/>
                <a:cs typeface="Arial"/>
              </a:rPr>
              <a:t>Dưới</a:t>
            </a:r>
            <a:r>
              <a:rPr lang="en-GB" dirty="0">
                <a:latin typeface="Calibri"/>
                <a:cs typeface="Arial"/>
              </a:rPr>
              <a:t>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25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25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25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25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25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25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225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225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25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25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225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25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25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6" dur="500"/>
                                        <p:tgtEl>
                                          <p:spTgt spid="225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25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25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225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25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25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8" dur="500"/>
                                        <p:tgtEl>
                                          <p:spTgt spid="225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225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225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9" dur="500"/>
                                        <p:tgtEl>
                                          <p:spTgt spid="225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225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225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0" dur="500"/>
                                        <p:tgtEl>
                                          <p:spTgt spid="225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225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225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1" dur="500"/>
                                        <p:tgtEl>
                                          <p:spTgt spid="225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225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225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36" grpId="0" animBg="1"/>
      <p:bldP spid="22537" grpId="0" animBg="1"/>
      <p:bldP spid="22538" grpId="0" animBg="1"/>
      <p:bldP spid="22539" grpId="0" animBg="1"/>
      <p:bldP spid="22540" grpId="0" animBg="1"/>
      <p:bldP spid="22541" grpId="0" animBg="1"/>
      <p:bldP spid="22542" grpId="0" animBg="1"/>
      <p:bldP spid="22543" grpId="0" animBg="1"/>
      <p:bldP spid="22544" grpId="0" animBg="1"/>
      <p:bldP spid="22545" grpId="0" animBg="1"/>
      <p:bldP spid="22546" grpId="0" animBg="1"/>
      <p:bldP spid="22547" grpId="0"/>
      <p:bldP spid="22548" grpId="0"/>
      <p:bldP spid="22549" grpId="0"/>
      <p:bldP spid="22550" grpId="0"/>
      <p:bldP spid="22551" grpId="0"/>
      <p:bldP spid="22552" grpId="0"/>
      <p:bldP spid="22553" grpId="0"/>
      <p:bldP spid="22554" grpId="0"/>
      <p:bldP spid="22555" grpId="0"/>
      <p:bldP spid="2255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Picture 6" descr="HAU-1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2743200" y="1143000"/>
            <a:ext cx="4724400" cy="5715000"/>
          </a:xfrm>
          <a:noFill/>
        </p:spPr>
      </p:pic>
      <p:sp>
        <p:nvSpPr>
          <p:cNvPr id="30729" name="Line 9"/>
          <p:cNvSpPr>
            <a:spLocks noChangeShapeType="1"/>
          </p:cNvSpPr>
          <p:nvPr/>
        </p:nvSpPr>
        <p:spPr bwMode="auto">
          <a:xfrm>
            <a:off x="3200400" y="2590800"/>
            <a:ext cx="4267200" cy="0"/>
          </a:xfrm>
          <a:prstGeom prst="line">
            <a:avLst/>
          </a:prstGeom>
          <a:noFill/>
          <a:ln w="38100" cap="rnd">
            <a:solidFill>
              <a:schemeClr val="tx1"/>
            </a:solidFill>
            <a:prstDash val="sysDot"/>
            <a:round/>
          </a:ln>
        </p:spPr>
        <p:txBody>
          <a:bodyPr/>
          <a:lstStyle/>
          <a:p>
            <a:endParaRPr lang="en-US"/>
          </a:p>
        </p:txBody>
      </p:sp>
      <p:sp>
        <p:nvSpPr>
          <p:cNvPr id="30730" name="Line 10"/>
          <p:cNvSpPr>
            <a:spLocks noChangeShapeType="1"/>
          </p:cNvSpPr>
          <p:nvPr/>
        </p:nvSpPr>
        <p:spPr bwMode="auto">
          <a:xfrm>
            <a:off x="3352800" y="4876800"/>
            <a:ext cx="4267200" cy="0"/>
          </a:xfrm>
          <a:prstGeom prst="line">
            <a:avLst/>
          </a:prstGeom>
          <a:noFill/>
          <a:ln w="38100" cap="rnd">
            <a:solidFill>
              <a:schemeClr val="tx1"/>
            </a:solidFill>
            <a:prstDash val="sysDot"/>
            <a:round/>
          </a:ln>
        </p:spPr>
        <p:txBody>
          <a:bodyPr/>
          <a:lstStyle/>
          <a:p>
            <a:endParaRPr lang="en-US"/>
          </a:p>
        </p:txBody>
      </p:sp>
      <p:sp>
        <p:nvSpPr>
          <p:cNvPr id="30731" name="Rectangle 11"/>
          <p:cNvSpPr>
            <a:spLocks noChangeArrowheads="1"/>
          </p:cNvSpPr>
          <p:nvPr/>
        </p:nvSpPr>
        <p:spPr bwMode="auto">
          <a:xfrm>
            <a:off x="1219200" y="21336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BỜ DƯỚI XƯƠNG CHẨM</a:t>
            </a:r>
          </a:p>
        </p:txBody>
      </p:sp>
      <p:sp>
        <p:nvSpPr>
          <p:cNvPr id="30732" name="Rectangle 12"/>
          <p:cNvSpPr>
            <a:spLocks noChangeArrowheads="1"/>
          </p:cNvSpPr>
          <p:nvPr/>
        </p:nvSpPr>
        <p:spPr bwMode="auto">
          <a:xfrm>
            <a:off x="1752600" y="44196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ĐỐT SỐNG CỔ 6</a:t>
            </a:r>
          </a:p>
        </p:txBody>
      </p:sp>
      <p:sp>
        <p:nvSpPr>
          <p:cNvPr id="49159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715963"/>
          </a:xfrm>
        </p:spPr>
        <p:txBody>
          <a:bodyPr/>
          <a:lstStyle/>
          <a:p>
            <a:pPr eaLnBrk="1" hangingPunct="1"/>
            <a:r>
              <a:rPr lang="en-US" sz="4000" b="1">
                <a:solidFill>
                  <a:srgbClr val="FF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 HẦU</a:t>
            </a:r>
            <a:endParaRPr lang="en-US" sz="4000">
              <a:solidFill>
                <a:srgbClr val="FF0000"/>
              </a:solidFill>
              <a:latin typeface="Times New Roman" panose="02020603050405020304" pitchFamily="18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07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07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07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07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07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07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29" grpId="0" animBg="1"/>
      <p:bldP spid="30730" grpId="0" animBg="1"/>
      <p:bldP spid="30731" grpId="0"/>
      <p:bldP spid="3073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>
          <a:xfrm>
            <a:off x="1143000" y="274638"/>
            <a:ext cx="7543800" cy="450503"/>
          </a:xfrm>
        </p:spPr>
        <p:txBody>
          <a:bodyPr/>
          <a:lstStyle/>
          <a:p>
            <a:r>
              <a:rPr lang="en-US" sz="3200" dirty="0"/>
              <a:t>MỤC TIÊU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D08428-B4BE-4E2C-A637-ADF21D9F1B44}" type="slidenum">
              <a:rPr lang="en-US" smtClean="0"/>
              <a:t>2</a:t>
            </a:fld>
            <a:endParaRPr lang="en-US"/>
          </a:p>
        </p:txBody>
      </p:sp>
      <p:sp>
        <p:nvSpPr>
          <p:cNvPr id="215041" name="Rectangle 1"/>
          <p:cNvSpPr>
            <a:spLocks noChangeArrowheads="1"/>
          </p:cNvSpPr>
          <p:nvPr/>
        </p:nvSpPr>
        <p:spPr bwMode="auto">
          <a:xfrm>
            <a:off x="609600" y="-627891"/>
            <a:ext cx="8305800" cy="6063198"/>
          </a:xfrm>
          <a:prstGeom prst="rect">
            <a:avLst/>
          </a:prstGeom>
          <a:noFill/>
          <a:ln w="9525">
            <a:noFill/>
            <a:miter lim="800000"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square" anchor="ctr">
            <a:spAutoFit/>
          </a:bodyPr>
          <a:lstStyle/>
          <a:p>
            <a:pPr algn="just" eaLnBrk="0" hangingPunct="0">
              <a:defRPr/>
            </a:pP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eaLnBrk="0" hangingPunct="0">
              <a:defRPr/>
            </a:pP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eaLnBrk="0" hangingPunct="0">
              <a:defRPr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</a:p>
          <a:p>
            <a:pPr algn="just" eaLnBrk="0" hangingPunct="0">
              <a:defRPr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eaLnBrk="0" hangingPunct="0">
              <a:defRPr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Kể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tên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quan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cấu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nên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bộ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máy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hô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hấp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 eaLnBrk="0" hangingPunct="0">
              <a:defRPr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eaLnBrk="0" hangingPunct="0">
              <a:defRPr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tả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ngoài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liên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quan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quan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cấu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nên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bộ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máy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hô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hấp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indent="-285750" algn="just" eaLnBrk="0" hangingPunct="0">
              <a:buFontTx/>
              <a:buChar char="-"/>
              <a:defRPr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bày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hô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hấp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giải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thích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tượng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hamburger. </a:t>
            </a:r>
          </a:p>
          <a:p>
            <a:pPr marL="285750" indent="-285750" algn="just" eaLnBrk="0" hangingPunct="0">
              <a:buFontTx/>
              <a:buChar char="-"/>
              <a:defRPr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 eaLnBrk="0" hangingPunct="0">
              <a:buFont typeface="Wingdings" panose="05000000000000000000" pitchFamily="2" charset="2"/>
              <a:buChar char="v"/>
              <a:defRPr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Cấu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HHH:</a:t>
            </a:r>
          </a:p>
          <a:p>
            <a:pPr marL="514350" indent="-514350" eaLnBrk="1" hangingPunct="1">
              <a:buFont typeface="Arial" panose="020B0604020202020204" pitchFamily="34" charset="0"/>
              <a:buAutoNum type="arabicPeriod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Lồng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ngực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 eaLnBrk="1" hangingPunct="1">
              <a:buFont typeface="Arial" panose="020B0604020202020204" pitchFamily="34" charset="0"/>
              <a:buAutoNum type="arabicPeriod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dẫn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khí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 eaLnBrk="1" hangingPunct="1">
              <a:buFont typeface="Arial" panose="020B0604020202020204" pitchFamily="34" charset="0"/>
              <a:buAutoNum type="arabicPeriod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Phổi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 eaLnBrk="1" hangingPunct="1">
              <a:buFont typeface="Arial" panose="020B0604020202020204" pitchFamily="34" charset="0"/>
              <a:buAutoNum type="arabicPeriod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Màng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phổi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 eaLnBrk="0" hangingPunct="0">
              <a:buFont typeface="Wingdings" panose="05000000000000000000" pitchFamily="2" charset="2"/>
              <a:buChar char="v"/>
              <a:defRPr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 eaLnBrk="0" hangingPunct="0">
              <a:buFontTx/>
              <a:buChar char="-"/>
              <a:defRPr/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CẤU TẠO HỆ HÔ HẤPCẤU TẠO HỆ HÔ HẤP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 eaLnBrk="0" hangingPunct="0">
              <a:buFontTx/>
              <a:buChar char="-"/>
              <a:defRPr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 eaLnBrk="0" hangingPunct="0">
              <a:buFontTx/>
              <a:buChar char="-"/>
              <a:defRPr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6" descr="HAU-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2767013" y="2047875"/>
            <a:ext cx="3609975" cy="3629025"/>
          </a:xfrm>
          <a:noFill/>
        </p:spPr>
      </p:pic>
      <p:sp>
        <p:nvSpPr>
          <p:cNvPr id="32776" name="Line 8"/>
          <p:cNvSpPr>
            <a:spLocks noChangeShapeType="1"/>
          </p:cNvSpPr>
          <p:nvPr/>
        </p:nvSpPr>
        <p:spPr bwMode="auto">
          <a:xfrm flipV="1">
            <a:off x="5334000" y="1752600"/>
            <a:ext cx="990600" cy="9906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2777" name="Line 9"/>
          <p:cNvSpPr>
            <a:spLocks noChangeShapeType="1"/>
          </p:cNvSpPr>
          <p:nvPr/>
        </p:nvSpPr>
        <p:spPr bwMode="auto">
          <a:xfrm flipV="1">
            <a:off x="5334000" y="2514600"/>
            <a:ext cx="1295400" cy="6858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2778" name="Line 10"/>
          <p:cNvSpPr>
            <a:spLocks noChangeShapeType="1"/>
          </p:cNvSpPr>
          <p:nvPr/>
        </p:nvSpPr>
        <p:spPr bwMode="auto">
          <a:xfrm flipV="1">
            <a:off x="5562600" y="3733800"/>
            <a:ext cx="13716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2779" name="Line 11"/>
          <p:cNvSpPr>
            <a:spLocks noChangeShapeType="1"/>
          </p:cNvSpPr>
          <p:nvPr/>
        </p:nvSpPr>
        <p:spPr bwMode="auto">
          <a:xfrm flipV="1">
            <a:off x="2362200" y="4419600"/>
            <a:ext cx="4724400" cy="76200"/>
          </a:xfrm>
          <a:prstGeom prst="line">
            <a:avLst/>
          </a:prstGeom>
          <a:noFill/>
          <a:ln w="38100">
            <a:solidFill>
              <a:schemeClr val="tx2"/>
            </a:solidFill>
            <a:prstDash val="sysDot"/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2780" name="Rectangle 12"/>
          <p:cNvSpPr>
            <a:spLocks noChangeArrowheads="1"/>
          </p:cNvSpPr>
          <p:nvPr/>
        </p:nvSpPr>
        <p:spPr bwMode="auto">
          <a:xfrm>
            <a:off x="6781800" y="12192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HẠNH NHÂN HẦU</a:t>
            </a:r>
          </a:p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(THÀNH TRÊN)</a:t>
            </a:r>
          </a:p>
        </p:txBody>
      </p:sp>
      <p:sp>
        <p:nvSpPr>
          <p:cNvPr id="32781" name="Rectangle 13"/>
          <p:cNvSpPr>
            <a:spLocks noChangeArrowheads="1"/>
          </p:cNvSpPr>
          <p:nvPr/>
        </p:nvSpPr>
        <p:spPr bwMode="auto">
          <a:xfrm>
            <a:off x="7239000" y="20574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VÒI NHĨ-</a:t>
            </a:r>
          </a:p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HẠNH NHÂN VÒI</a:t>
            </a:r>
          </a:p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(THÀNH BÊN)</a:t>
            </a:r>
          </a:p>
        </p:txBody>
      </p:sp>
      <p:sp>
        <p:nvSpPr>
          <p:cNvPr id="32782" name="Rectangle 14"/>
          <p:cNvSpPr>
            <a:spLocks noChangeArrowheads="1"/>
          </p:cNvSpPr>
          <p:nvPr/>
        </p:nvSpPr>
        <p:spPr bwMode="auto">
          <a:xfrm>
            <a:off x="7315200" y="32004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THÀNH SAU</a:t>
            </a:r>
          </a:p>
        </p:txBody>
      </p:sp>
      <p:sp>
        <p:nvSpPr>
          <p:cNvPr id="32783" name="Rectangle 15"/>
          <p:cNvSpPr>
            <a:spLocks noChangeArrowheads="1"/>
          </p:cNvSpPr>
          <p:nvPr/>
        </p:nvSpPr>
        <p:spPr bwMode="auto">
          <a:xfrm>
            <a:off x="762000" y="40386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ĐỐT SỐNG CỒ 2</a:t>
            </a:r>
          </a:p>
        </p:txBody>
      </p:sp>
      <p:sp>
        <p:nvSpPr>
          <p:cNvPr id="51211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715963"/>
          </a:xfrm>
        </p:spPr>
        <p:txBody>
          <a:bodyPr/>
          <a:lstStyle/>
          <a:p>
            <a:pPr eaLnBrk="1" hangingPunct="1"/>
            <a:r>
              <a:rPr lang="en-US" sz="4000" b="1">
                <a:solidFill>
                  <a:srgbClr val="FF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 HẦU MŨI</a:t>
            </a:r>
            <a:endParaRPr lang="en-US" sz="4000">
              <a:solidFill>
                <a:srgbClr val="FF0000"/>
              </a:solidFill>
              <a:latin typeface="Times New Roman" panose="02020603050405020304" pitchFamily="18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27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27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27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27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27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27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327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27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27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327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27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27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776" grpId="0" animBg="1"/>
      <p:bldP spid="32777" grpId="0" animBg="1"/>
      <p:bldP spid="32778" grpId="0" animBg="1"/>
      <p:bldP spid="32779" grpId="0" animBg="1"/>
      <p:bldP spid="32780" grpId="0"/>
      <p:bldP spid="32781" grpId="0"/>
      <p:bldP spid="32782" grpId="0"/>
      <p:bldP spid="3278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6" name="Picture 6" descr="HAU-4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2514600" y="1295400"/>
            <a:ext cx="4953000" cy="5562600"/>
          </a:xfrm>
          <a:noFill/>
        </p:spPr>
      </p:pic>
      <p:sp>
        <p:nvSpPr>
          <p:cNvPr id="91143" name="Line 7"/>
          <p:cNvSpPr>
            <a:spLocks noChangeShapeType="1"/>
          </p:cNvSpPr>
          <p:nvPr/>
        </p:nvSpPr>
        <p:spPr bwMode="auto">
          <a:xfrm flipH="1" flipV="1">
            <a:off x="2286000" y="2362200"/>
            <a:ext cx="1905000" cy="14478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91144" name="Line 8"/>
          <p:cNvSpPr>
            <a:spLocks noChangeShapeType="1"/>
          </p:cNvSpPr>
          <p:nvPr/>
        </p:nvSpPr>
        <p:spPr bwMode="auto">
          <a:xfrm flipH="1" flipV="1">
            <a:off x="1371600" y="3810000"/>
            <a:ext cx="2057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91145" name="Line 9"/>
          <p:cNvSpPr>
            <a:spLocks noChangeShapeType="1"/>
          </p:cNvSpPr>
          <p:nvPr/>
        </p:nvSpPr>
        <p:spPr bwMode="auto">
          <a:xfrm>
            <a:off x="4800600" y="3886200"/>
            <a:ext cx="2133600" cy="762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91146" name="Line 10"/>
          <p:cNvSpPr>
            <a:spLocks noChangeShapeType="1"/>
          </p:cNvSpPr>
          <p:nvPr/>
        </p:nvSpPr>
        <p:spPr bwMode="auto">
          <a:xfrm flipV="1">
            <a:off x="4648200" y="2819400"/>
            <a:ext cx="2743200" cy="6858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91147" name="Line 11"/>
          <p:cNvSpPr>
            <a:spLocks noChangeShapeType="1"/>
          </p:cNvSpPr>
          <p:nvPr/>
        </p:nvSpPr>
        <p:spPr bwMode="auto">
          <a:xfrm flipH="1">
            <a:off x="1752600" y="4724400"/>
            <a:ext cx="2133600" cy="6858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91148" name="Rectangle 12"/>
          <p:cNvSpPr>
            <a:spLocks noChangeArrowheads="1"/>
          </p:cNvSpPr>
          <p:nvPr/>
        </p:nvSpPr>
        <p:spPr bwMode="auto">
          <a:xfrm>
            <a:off x="914400" y="49530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LƯỠI</a:t>
            </a:r>
          </a:p>
        </p:txBody>
      </p:sp>
      <p:sp>
        <p:nvSpPr>
          <p:cNvPr id="91150" name="Rectangle 14"/>
          <p:cNvSpPr>
            <a:spLocks noChangeArrowheads="1"/>
          </p:cNvSpPr>
          <p:nvPr/>
        </p:nvSpPr>
        <p:spPr bwMode="auto">
          <a:xfrm>
            <a:off x="7848600" y="23622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KHẨU CÁI MỀM</a:t>
            </a:r>
          </a:p>
        </p:txBody>
      </p:sp>
      <p:sp>
        <p:nvSpPr>
          <p:cNvPr id="91151" name="Rectangle 15"/>
          <p:cNvSpPr>
            <a:spLocks noChangeArrowheads="1"/>
          </p:cNvSpPr>
          <p:nvPr/>
        </p:nvSpPr>
        <p:spPr bwMode="auto">
          <a:xfrm>
            <a:off x="7391400" y="41910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HẠNH NHÂN</a:t>
            </a:r>
          </a:p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KHẨU CÁI</a:t>
            </a:r>
          </a:p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(AMYGDALES)</a:t>
            </a:r>
          </a:p>
        </p:txBody>
      </p:sp>
      <p:sp>
        <p:nvSpPr>
          <p:cNvPr id="91152" name="Rectangle 16"/>
          <p:cNvSpPr>
            <a:spLocks noChangeArrowheads="1"/>
          </p:cNvSpPr>
          <p:nvPr/>
        </p:nvSpPr>
        <p:spPr bwMode="auto">
          <a:xfrm>
            <a:off x="457200" y="33528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CUNG KHẨU CÁI</a:t>
            </a:r>
          </a:p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LƯỠI</a:t>
            </a:r>
          </a:p>
        </p:txBody>
      </p:sp>
      <p:sp>
        <p:nvSpPr>
          <p:cNvPr id="91153" name="Rectangle 17"/>
          <p:cNvSpPr>
            <a:spLocks noChangeArrowheads="1"/>
          </p:cNvSpPr>
          <p:nvPr/>
        </p:nvSpPr>
        <p:spPr bwMode="auto">
          <a:xfrm>
            <a:off x="1295400" y="19050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LƯỠI GÀ</a:t>
            </a:r>
          </a:p>
        </p:txBody>
      </p:sp>
      <p:sp>
        <p:nvSpPr>
          <p:cNvPr id="52237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715963"/>
          </a:xfrm>
        </p:spPr>
        <p:txBody>
          <a:bodyPr/>
          <a:lstStyle/>
          <a:p>
            <a:pPr eaLnBrk="1" hangingPunct="1"/>
            <a:r>
              <a:rPr lang="en-US" sz="4000" b="1">
                <a:solidFill>
                  <a:srgbClr val="FF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 HẦU MIỆNG</a:t>
            </a:r>
            <a:endParaRPr lang="en-US" sz="4000">
              <a:solidFill>
                <a:srgbClr val="FF0000"/>
              </a:solidFill>
              <a:latin typeface="Times New Roman" panose="02020603050405020304" pitchFamily="18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1454" name="Rectangle 14"/>
          <p:cNvSpPr>
            <a:spLocks noChangeArrowheads="1"/>
          </p:cNvSpPr>
          <p:nvPr/>
        </p:nvSpPr>
        <p:spPr bwMode="auto">
          <a:xfrm>
            <a:off x="955675" y="6324600"/>
            <a:ext cx="7121525" cy="523875"/>
          </a:xfrm>
          <a:prstGeom prst="rect">
            <a:avLst/>
          </a:prstGeom>
          <a:noFill/>
          <a:ln w="9525">
            <a:noFill/>
            <a:miter lim="800000"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anchor="ctr">
            <a:spAutoFit/>
          </a:bodyPr>
          <a:lstStyle/>
          <a:p>
            <a:pPr algn="ctr" eaLnBrk="0" hangingPunct="0">
              <a:tabLst>
                <a:tab pos="228600" algn="l"/>
                <a:tab pos="457200" algn="l"/>
              </a:tabLst>
              <a:defRPr/>
            </a:pPr>
            <a:r>
              <a:rPr lang="fr-FR" sz="2800">
                <a:latin typeface="Times New Roman" panose="02020603050405020304" pitchFamily="18" charset="0"/>
                <a:cs typeface="Times New Roman" panose="02020603050405020304" pitchFamily="18" charset="0"/>
              </a:rPr>
              <a:t>Thành sau: tương ứng với đốt sống cổ I, II, III.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1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11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11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91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11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1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91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91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91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91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911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911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91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911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911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143" grpId="0" animBg="1"/>
      <p:bldP spid="91144" grpId="0" animBg="1"/>
      <p:bldP spid="91145" grpId="0" animBg="1"/>
      <p:bldP spid="91146" grpId="0" animBg="1"/>
      <p:bldP spid="91147" grpId="0" animBg="1"/>
      <p:bldP spid="91148" grpId="0" autoUpdateAnimBg="0"/>
      <p:bldP spid="91150" grpId="0" autoUpdateAnimBg="0"/>
      <p:bldP spid="91151" grpId="0" autoUpdateAnimBg="0"/>
      <p:bldP spid="91152" grpId="0" autoUpdateAnimBg="0"/>
      <p:bldP spid="91153" grpId="0" autoUpdateAnimBg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0" name="Picture 6" descr="TQ-1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2328863" y="1173163"/>
            <a:ext cx="5519737" cy="4953000"/>
          </a:xfrm>
          <a:noFill/>
        </p:spPr>
      </p:pic>
      <p:sp>
        <p:nvSpPr>
          <p:cNvPr id="36871" name="Line 7"/>
          <p:cNvSpPr>
            <a:spLocks noChangeShapeType="1"/>
          </p:cNvSpPr>
          <p:nvPr/>
        </p:nvSpPr>
        <p:spPr bwMode="auto">
          <a:xfrm flipH="1">
            <a:off x="2286000" y="2087563"/>
            <a:ext cx="27432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6872" name="Line 8"/>
          <p:cNvSpPr>
            <a:spLocks noChangeShapeType="1"/>
          </p:cNvSpPr>
          <p:nvPr/>
        </p:nvSpPr>
        <p:spPr bwMode="auto">
          <a:xfrm flipH="1">
            <a:off x="1905000" y="5440363"/>
            <a:ext cx="27432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6873" name="Line 9"/>
          <p:cNvSpPr>
            <a:spLocks noChangeShapeType="1"/>
          </p:cNvSpPr>
          <p:nvPr/>
        </p:nvSpPr>
        <p:spPr bwMode="auto">
          <a:xfrm flipH="1">
            <a:off x="2590800" y="3611563"/>
            <a:ext cx="27432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6874" name="Rectangle 10"/>
          <p:cNvSpPr>
            <a:spLocks noChangeArrowheads="1"/>
          </p:cNvSpPr>
          <p:nvPr/>
        </p:nvSpPr>
        <p:spPr bwMode="auto">
          <a:xfrm>
            <a:off x="1143000" y="3154363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TUYẾN GIÁP</a:t>
            </a:r>
          </a:p>
        </p:txBody>
      </p:sp>
      <p:sp>
        <p:nvSpPr>
          <p:cNvPr id="36875" name="Rectangle 11"/>
          <p:cNvSpPr>
            <a:spLocks noChangeArrowheads="1"/>
          </p:cNvSpPr>
          <p:nvPr/>
        </p:nvSpPr>
        <p:spPr bwMode="auto">
          <a:xfrm>
            <a:off x="914400" y="1630363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THANH QUẢN</a:t>
            </a:r>
          </a:p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(SỤN GIÁP)</a:t>
            </a:r>
          </a:p>
        </p:txBody>
      </p:sp>
      <p:sp>
        <p:nvSpPr>
          <p:cNvPr id="36876" name="Rectangle 12"/>
          <p:cNvSpPr>
            <a:spLocks noChangeArrowheads="1"/>
          </p:cNvSpPr>
          <p:nvPr/>
        </p:nvSpPr>
        <p:spPr bwMode="auto">
          <a:xfrm>
            <a:off x="762000" y="4983163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KHÍ QUẢN</a:t>
            </a:r>
          </a:p>
        </p:txBody>
      </p:sp>
      <p:sp>
        <p:nvSpPr>
          <p:cNvPr id="53257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15963"/>
          </a:xfrm>
        </p:spPr>
        <p:txBody>
          <a:bodyPr/>
          <a:lstStyle/>
          <a:p>
            <a:pPr eaLnBrk="1" hangingPunct="1"/>
            <a:r>
              <a:rPr lang="en-US" sz="4000" b="1">
                <a:solidFill>
                  <a:srgbClr val="FF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 HẦU THANH QUẢN</a:t>
            </a:r>
            <a:endParaRPr lang="en-US" sz="4000">
              <a:solidFill>
                <a:srgbClr val="FF0000"/>
              </a:solidFill>
              <a:latin typeface="Times New Roman" panose="02020603050405020304" pitchFamily="18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2474" name="Rectangle 10"/>
          <p:cNvSpPr>
            <a:spLocks noChangeArrowheads="1"/>
          </p:cNvSpPr>
          <p:nvPr/>
        </p:nvSpPr>
        <p:spPr bwMode="auto">
          <a:xfrm>
            <a:off x="0" y="6019800"/>
            <a:ext cx="9144000" cy="830263"/>
          </a:xfrm>
          <a:prstGeom prst="rect">
            <a:avLst/>
          </a:prstGeom>
          <a:noFill/>
          <a:ln w="9525">
            <a:noFill/>
            <a:miter lim="800000"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anchor="ctr">
            <a:spAutoFit/>
          </a:bodyPr>
          <a:lstStyle/>
          <a:p>
            <a:pPr algn="ctr" eaLnBrk="0" hangingPunct="0">
              <a:tabLst>
                <a:tab pos="228600" algn="l"/>
                <a:tab pos="457200" algn="l"/>
              </a:tabLst>
              <a:defRPr/>
            </a:pPr>
            <a:r>
              <a:rPr lang="fr-FR" sz="2400">
                <a:latin typeface="Times New Roman" panose="02020603050405020304" pitchFamily="18" charset="0"/>
                <a:cs typeface="Times New Roman" panose="02020603050405020304" pitchFamily="18" charset="0"/>
              </a:rPr>
              <a:t>Tương ứng với đốt sống cổ IV, V, VI. Liên quan: Trước: có sụn nắp thanh quản và thanh quản, Dưới: thông với thực quản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68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68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68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68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68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68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368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68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68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71" grpId="0" animBg="1"/>
      <p:bldP spid="36872" grpId="0" animBg="1"/>
      <p:bldP spid="36873" grpId="0" animBg="1"/>
      <p:bldP spid="36874" grpId="0" autoUpdateAnimBg="0"/>
      <p:bldP spid="36875" grpId="0" autoUpdateAnimBg="0"/>
      <p:bldP spid="36876" grpId="0" autoUpdateAnimBg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4" name="Picture 14" descr="N_057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/>
          <a:srcRect l="9979" t="8000" b="10561"/>
          <a:stretch>
            <a:fillRect/>
          </a:stretch>
        </p:blipFill>
        <p:spPr>
          <a:xfrm>
            <a:off x="0" y="1524000"/>
            <a:ext cx="6096000" cy="5334000"/>
          </a:xfrm>
          <a:noFill/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B970264-141D-44BD-AC0A-9C53BD36779B}" type="slidenum">
              <a:rPr lang="en-US" altLang="en-US"/>
              <a:t>23</a:t>
            </a:fld>
            <a:endParaRPr lang="en-US" altLang="en-US"/>
          </a:p>
        </p:txBody>
      </p:sp>
      <p:sp>
        <p:nvSpPr>
          <p:cNvPr id="54276" name="Text Box 7"/>
          <p:cNvSpPr txBox="1">
            <a:spLocks noChangeArrowheads="1"/>
          </p:cNvSpPr>
          <p:nvPr/>
        </p:nvSpPr>
        <p:spPr bwMode="auto">
          <a:xfrm>
            <a:off x="304800" y="0"/>
            <a:ext cx="8077200" cy="63023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3500" b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THANH QUẢN</a:t>
            </a:r>
          </a:p>
        </p:txBody>
      </p:sp>
      <p:sp>
        <p:nvSpPr>
          <p:cNvPr id="54277" name="Text Box 13"/>
          <p:cNvSpPr txBox="1">
            <a:spLocks noChangeArrowheads="1"/>
          </p:cNvSpPr>
          <p:nvPr/>
        </p:nvSpPr>
        <p:spPr bwMode="auto">
          <a:xfrm>
            <a:off x="228600" y="457200"/>
            <a:ext cx="8382000" cy="10160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q"/>
            </a:pPr>
            <a:r>
              <a:rPr lang="en-US" sz="3000">
                <a:solidFill>
                  <a:srgbClr val="33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Là một đoạn của đường dẫn khí và là bộ phận chủ yếu của sự phát âm.</a:t>
            </a:r>
          </a:p>
        </p:txBody>
      </p:sp>
      <p:sp>
        <p:nvSpPr>
          <p:cNvPr id="54278" name="Oval 15"/>
          <p:cNvSpPr>
            <a:spLocks noChangeArrowheads="1"/>
          </p:cNvSpPr>
          <p:nvPr/>
        </p:nvSpPr>
        <p:spPr bwMode="auto">
          <a:xfrm>
            <a:off x="2895600" y="4191000"/>
            <a:ext cx="990600" cy="152400"/>
          </a:xfrm>
          <a:prstGeom prst="ellipse">
            <a:avLst/>
          </a:prstGeom>
          <a:noFill/>
          <a:ln w="9525">
            <a:solidFill>
              <a:srgbClr val="FF0066"/>
            </a:solidFill>
            <a:round/>
          </a:ln>
        </p:spPr>
        <p:txBody>
          <a:bodyPr wrap="none" anchor="ctr"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4279" name="Line 16"/>
          <p:cNvSpPr>
            <a:spLocks noChangeShapeType="1"/>
          </p:cNvSpPr>
          <p:nvPr/>
        </p:nvSpPr>
        <p:spPr bwMode="auto">
          <a:xfrm flipH="1" flipV="1">
            <a:off x="4267200" y="4800600"/>
            <a:ext cx="1295400" cy="381000"/>
          </a:xfrm>
          <a:prstGeom prst="line">
            <a:avLst/>
          </a:prstGeom>
          <a:noFill/>
          <a:ln w="9525">
            <a:solidFill>
              <a:srgbClr val="FF0066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4280" name="Text Box 17"/>
          <p:cNvSpPr txBox="1">
            <a:spLocks noChangeArrowheads="1"/>
          </p:cNvSpPr>
          <p:nvPr/>
        </p:nvSpPr>
        <p:spPr bwMode="auto">
          <a:xfrm>
            <a:off x="5257800" y="5029200"/>
            <a:ext cx="533400" cy="366713"/>
          </a:xfrm>
          <a:prstGeom prst="rect">
            <a:avLst/>
          </a:prstGeom>
          <a:solidFill>
            <a:srgbClr val="BCE9EE"/>
          </a:solidFill>
          <a:ln w="9525">
            <a:noFill/>
            <a:miter lim="800000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>
                <a:solidFill>
                  <a:srgbClr val="FF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C6</a:t>
            </a:r>
          </a:p>
        </p:txBody>
      </p:sp>
      <p:sp>
        <p:nvSpPr>
          <p:cNvPr id="54281" name="Rectangle 8"/>
          <p:cNvSpPr>
            <a:spLocks noChangeArrowheads="1"/>
          </p:cNvSpPr>
          <p:nvPr/>
        </p:nvSpPr>
        <p:spPr bwMode="auto">
          <a:xfrm>
            <a:off x="6019800" y="2971800"/>
            <a:ext cx="3124200" cy="22463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algn="just"/>
            <a:r>
              <a:rPr lang="fr-FR" sz="2800">
                <a:latin typeface="Times New Roman" panose="02020603050405020304" pitchFamily="18" charset="0"/>
                <a:cs typeface="Times New Roman" panose="02020603050405020304" pitchFamily="18" charset="0"/>
              </a:rPr>
              <a:t>Nằm giữa cổ, dưới xương móng và trên khí quản, tương ứng với đốt sống cổ IV, V, VI</a:t>
            </a:r>
            <a:endParaRPr 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>
    <p:zoom dir="in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8" name="Picture 6" descr="TQ-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3119438" y="1295400"/>
            <a:ext cx="4271962" cy="5410200"/>
          </a:xfrm>
          <a:noFill/>
        </p:spPr>
      </p:pic>
      <p:sp>
        <p:nvSpPr>
          <p:cNvPr id="38919" name="Line 7"/>
          <p:cNvSpPr>
            <a:spLocks noChangeShapeType="1"/>
          </p:cNvSpPr>
          <p:nvPr/>
        </p:nvSpPr>
        <p:spPr bwMode="auto">
          <a:xfrm flipH="1">
            <a:off x="3352800" y="3962400"/>
            <a:ext cx="1295400" cy="1524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8920" name="Line 8"/>
          <p:cNvSpPr>
            <a:spLocks noChangeShapeType="1"/>
          </p:cNvSpPr>
          <p:nvPr/>
        </p:nvSpPr>
        <p:spPr bwMode="auto">
          <a:xfrm flipH="1" flipV="1">
            <a:off x="3352800" y="2362200"/>
            <a:ext cx="1828800" cy="762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8921" name="Line 9"/>
          <p:cNvSpPr>
            <a:spLocks noChangeShapeType="1"/>
          </p:cNvSpPr>
          <p:nvPr/>
        </p:nvSpPr>
        <p:spPr bwMode="auto">
          <a:xfrm flipV="1">
            <a:off x="5638800" y="1828800"/>
            <a:ext cx="1524000" cy="762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8922" name="Line 10"/>
          <p:cNvSpPr>
            <a:spLocks noChangeShapeType="1"/>
          </p:cNvSpPr>
          <p:nvPr/>
        </p:nvSpPr>
        <p:spPr bwMode="auto">
          <a:xfrm>
            <a:off x="5791200" y="4191000"/>
            <a:ext cx="1447800" cy="3048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8923" name="Line 11"/>
          <p:cNvSpPr>
            <a:spLocks noChangeShapeType="1"/>
          </p:cNvSpPr>
          <p:nvPr/>
        </p:nvSpPr>
        <p:spPr bwMode="auto">
          <a:xfrm flipH="1">
            <a:off x="3657600" y="5257800"/>
            <a:ext cx="1600200" cy="1524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8924" name="Line 12"/>
          <p:cNvSpPr>
            <a:spLocks noChangeShapeType="1"/>
          </p:cNvSpPr>
          <p:nvPr/>
        </p:nvSpPr>
        <p:spPr bwMode="auto">
          <a:xfrm flipH="1">
            <a:off x="3886200" y="5943600"/>
            <a:ext cx="1295400" cy="381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8926" name="Rectangle 14"/>
          <p:cNvSpPr>
            <a:spLocks noChangeArrowheads="1"/>
          </p:cNvSpPr>
          <p:nvPr/>
        </p:nvSpPr>
        <p:spPr bwMode="auto">
          <a:xfrm>
            <a:off x="1905000" y="38862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 eaLnBrk="0" hangingPunct="0"/>
            <a:r>
              <a:rPr lang="en-US" u="sng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SỤN GIÁP</a:t>
            </a:r>
          </a:p>
        </p:txBody>
      </p:sp>
      <p:sp>
        <p:nvSpPr>
          <p:cNvPr id="38927" name="Rectangle 15"/>
          <p:cNvSpPr>
            <a:spLocks noChangeArrowheads="1"/>
          </p:cNvSpPr>
          <p:nvPr/>
        </p:nvSpPr>
        <p:spPr bwMode="auto">
          <a:xfrm>
            <a:off x="2438400" y="49530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 eaLnBrk="0" hangingPunct="0"/>
            <a:r>
              <a:rPr lang="en-US" u="sng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SỤN NHẪN</a:t>
            </a:r>
          </a:p>
        </p:txBody>
      </p:sp>
      <p:sp>
        <p:nvSpPr>
          <p:cNvPr id="38928" name="Rectangle 16"/>
          <p:cNvSpPr>
            <a:spLocks noChangeArrowheads="1"/>
          </p:cNvSpPr>
          <p:nvPr/>
        </p:nvSpPr>
        <p:spPr bwMode="auto">
          <a:xfrm>
            <a:off x="7467600" y="40386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 eaLnBrk="0" hangingPunct="0"/>
            <a:r>
              <a:rPr lang="en-US" u="sng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SỤN PHỄU</a:t>
            </a:r>
          </a:p>
        </p:txBody>
      </p:sp>
      <p:sp>
        <p:nvSpPr>
          <p:cNvPr id="38929" name="Rectangle 17"/>
          <p:cNvSpPr>
            <a:spLocks noChangeArrowheads="1"/>
          </p:cNvSpPr>
          <p:nvPr/>
        </p:nvSpPr>
        <p:spPr bwMode="auto">
          <a:xfrm>
            <a:off x="7315200" y="13716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 eaLnBrk="0" hangingPunct="0"/>
            <a:r>
              <a:rPr lang="en-US" u="sng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SỤN NẮP</a:t>
            </a:r>
          </a:p>
        </p:txBody>
      </p:sp>
      <p:sp>
        <p:nvSpPr>
          <p:cNvPr id="38930" name="Rectangle 18"/>
          <p:cNvSpPr>
            <a:spLocks noChangeArrowheads="1"/>
          </p:cNvSpPr>
          <p:nvPr/>
        </p:nvSpPr>
        <p:spPr bwMode="auto">
          <a:xfrm>
            <a:off x="1676400" y="18288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 eaLnBrk="0" hangingPunct="0"/>
            <a:r>
              <a:rPr lang="en-US" u="sng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XƯƠNG MÓNG</a:t>
            </a:r>
          </a:p>
        </p:txBody>
      </p:sp>
      <p:sp>
        <p:nvSpPr>
          <p:cNvPr id="38931" name="Rectangle 19"/>
          <p:cNvSpPr>
            <a:spLocks noChangeArrowheads="1"/>
          </p:cNvSpPr>
          <p:nvPr/>
        </p:nvSpPr>
        <p:spPr bwMode="auto">
          <a:xfrm>
            <a:off x="2819400" y="58674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 eaLnBrk="0" hangingPunct="0"/>
            <a:r>
              <a:rPr lang="en-US" u="sng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KHÍ QUẢN</a:t>
            </a:r>
          </a:p>
        </p:txBody>
      </p:sp>
      <p:sp>
        <p:nvSpPr>
          <p:cNvPr id="38932" name="Line 20"/>
          <p:cNvSpPr>
            <a:spLocks noChangeShapeType="1"/>
          </p:cNvSpPr>
          <p:nvPr/>
        </p:nvSpPr>
        <p:spPr bwMode="auto">
          <a:xfrm flipH="1" flipV="1">
            <a:off x="3276600" y="3200400"/>
            <a:ext cx="1752600" cy="4572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8933" name="Rectangle 21"/>
          <p:cNvSpPr>
            <a:spLocks noChangeArrowheads="1"/>
          </p:cNvSpPr>
          <p:nvPr/>
        </p:nvSpPr>
        <p:spPr bwMode="auto">
          <a:xfrm>
            <a:off x="2057400" y="27432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 eaLnBrk="0" hangingPunct="0"/>
            <a:r>
              <a:rPr lang="en-US" u="sng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SỤN SỪNG</a:t>
            </a:r>
          </a:p>
        </p:txBody>
      </p:sp>
      <p:sp>
        <p:nvSpPr>
          <p:cNvPr id="55313" name="Title 1"/>
          <p:cNvSpPr>
            <a:spLocks noGrp="1"/>
          </p:cNvSpPr>
          <p:nvPr>
            <p:ph type="title"/>
          </p:nvPr>
        </p:nvSpPr>
        <p:spPr>
          <a:xfrm>
            <a:off x="457200" y="427038"/>
            <a:ext cx="8229600" cy="715962"/>
          </a:xfrm>
        </p:spPr>
        <p:txBody>
          <a:bodyPr/>
          <a:lstStyle/>
          <a:p>
            <a:pPr eaLnBrk="1" hangingPunct="1"/>
            <a:r>
              <a:rPr lang="en-US" sz="4000" b="1">
                <a:solidFill>
                  <a:srgbClr val="FF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 SỤN THANH QUẢN: </a:t>
            </a:r>
            <a:r>
              <a:rPr lang="en-US" sz="4000" b="1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7 sụn</a:t>
            </a:r>
            <a:endParaRPr lang="en-US" sz="4000">
              <a:latin typeface="Times New Roman" panose="02020603050405020304" pitchFamily="18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89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89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89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89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89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89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38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89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89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389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89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89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389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89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89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389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89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89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3" dur="500"/>
                                        <p:tgtEl>
                                          <p:spTgt spid="389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389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389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4" dur="500"/>
                                        <p:tgtEl>
                                          <p:spTgt spid="389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389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389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919" grpId="0" animBg="1"/>
      <p:bldP spid="38920" grpId="0" animBg="1"/>
      <p:bldP spid="38921" grpId="0" animBg="1"/>
      <p:bldP spid="38922" grpId="0" animBg="1"/>
      <p:bldP spid="38923" grpId="0" animBg="1"/>
      <p:bldP spid="38924" grpId="0" animBg="1"/>
      <p:bldP spid="38926" grpId="0"/>
      <p:bldP spid="38927" grpId="0"/>
      <p:bldP spid="38928" grpId="0"/>
      <p:bldP spid="38929" grpId="0"/>
      <p:bldP spid="38930" grpId="0"/>
      <p:bldP spid="38931" grpId="0"/>
      <p:bldP spid="38932" grpId="0" animBg="1"/>
      <p:bldP spid="38932" grpId="1" animBg="1"/>
      <p:bldP spid="38933" grpId="0"/>
      <p:bldP spid="38933" grpId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2" name="Picture 6" descr="TQ-3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2971800" y="1447800"/>
            <a:ext cx="4419600" cy="5029200"/>
          </a:xfrm>
          <a:noFill/>
        </p:spPr>
      </p:pic>
      <p:sp>
        <p:nvSpPr>
          <p:cNvPr id="40967" name="Line 7"/>
          <p:cNvSpPr>
            <a:spLocks noChangeShapeType="1"/>
          </p:cNvSpPr>
          <p:nvPr/>
        </p:nvSpPr>
        <p:spPr bwMode="auto">
          <a:xfrm flipH="1">
            <a:off x="3581400" y="5181600"/>
            <a:ext cx="1447800" cy="5334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0968" name="Line 8"/>
          <p:cNvSpPr>
            <a:spLocks noChangeShapeType="1"/>
          </p:cNvSpPr>
          <p:nvPr/>
        </p:nvSpPr>
        <p:spPr bwMode="auto">
          <a:xfrm flipH="1" flipV="1">
            <a:off x="3352800" y="3276600"/>
            <a:ext cx="1524000" cy="4572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0969" name="Line 9"/>
          <p:cNvSpPr>
            <a:spLocks noChangeShapeType="1"/>
          </p:cNvSpPr>
          <p:nvPr/>
        </p:nvSpPr>
        <p:spPr bwMode="auto">
          <a:xfrm flipH="1">
            <a:off x="3581400" y="4114800"/>
            <a:ext cx="1219200" cy="6858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0970" name="Line 10"/>
          <p:cNvSpPr>
            <a:spLocks noChangeShapeType="1"/>
          </p:cNvSpPr>
          <p:nvPr/>
        </p:nvSpPr>
        <p:spPr bwMode="auto">
          <a:xfrm flipH="1" flipV="1">
            <a:off x="3200400" y="2057400"/>
            <a:ext cx="914400" cy="1524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0971" name="Line 11"/>
          <p:cNvSpPr>
            <a:spLocks noChangeShapeType="1"/>
          </p:cNvSpPr>
          <p:nvPr/>
        </p:nvSpPr>
        <p:spPr bwMode="auto">
          <a:xfrm>
            <a:off x="5181600" y="2438400"/>
            <a:ext cx="1828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0972" name="Rectangle 12"/>
          <p:cNvSpPr>
            <a:spLocks noChangeArrowheads="1"/>
          </p:cNvSpPr>
          <p:nvPr/>
        </p:nvSpPr>
        <p:spPr bwMode="auto">
          <a:xfrm>
            <a:off x="1524000" y="16002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XƯƠNG MÓNG</a:t>
            </a:r>
          </a:p>
        </p:txBody>
      </p:sp>
      <p:sp>
        <p:nvSpPr>
          <p:cNvPr id="40973" name="Rectangle 13"/>
          <p:cNvSpPr>
            <a:spLocks noChangeArrowheads="1"/>
          </p:cNvSpPr>
          <p:nvPr/>
        </p:nvSpPr>
        <p:spPr bwMode="auto">
          <a:xfrm>
            <a:off x="7162800" y="19812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SỤN NẮP</a:t>
            </a:r>
          </a:p>
        </p:txBody>
      </p:sp>
      <p:sp>
        <p:nvSpPr>
          <p:cNvPr id="40974" name="Rectangle 14"/>
          <p:cNvSpPr>
            <a:spLocks noChangeArrowheads="1"/>
          </p:cNvSpPr>
          <p:nvPr/>
        </p:nvSpPr>
        <p:spPr bwMode="auto">
          <a:xfrm>
            <a:off x="7086600" y="34290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SỤN GIÁP</a:t>
            </a:r>
          </a:p>
        </p:txBody>
      </p:sp>
      <p:sp>
        <p:nvSpPr>
          <p:cNvPr id="40975" name="Rectangle 15"/>
          <p:cNvSpPr>
            <a:spLocks noChangeArrowheads="1"/>
          </p:cNvSpPr>
          <p:nvPr/>
        </p:nvSpPr>
        <p:spPr bwMode="auto">
          <a:xfrm>
            <a:off x="2057400" y="28194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SỤN SỪNG</a:t>
            </a:r>
          </a:p>
        </p:txBody>
      </p:sp>
      <p:sp>
        <p:nvSpPr>
          <p:cNvPr id="40976" name="Rectangle 16"/>
          <p:cNvSpPr>
            <a:spLocks noChangeArrowheads="1"/>
          </p:cNvSpPr>
          <p:nvPr/>
        </p:nvSpPr>
        <p:spPr bwMode="auto">
          <a:xfrm>
            <a:off x="2362200" y="43434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SỤN PHỄU</a:t>
            </a:r>
          </a:p>
        </p:txBody>
      </p:sp>
      <p:sp>
        <p:nvSpPr>
          <p:cNvPr id="40977" name="Rectangle 17"/>
          <p:cNvSpPr>
            <a:spLocks noChangeArrowheads="1"/>
          </p:cNvSpPr>
          <p:nvPr/>
        </p:nvSpPr>
        <p:spPr bwMode="auto">
          <a:xfrm>
            <a:off x="2438400" y="52578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SỤN NHẪN</a:t>
            </a:r>
          </a:p>
        </p:txBody>
      </p:sp>
      <p:sp>
        <p:nvSpPr>
          <p:cNvPr id="40978" name="Line 18"/>
          <p:cNvSpPr>
            <a:spLocks noChangeShapeType="1"/>
          </p:cNvSpPr>
          <p:nvPr/>
        </p:nvSpPr>
        <p:spPr bwMode="auto">
          <a:xfrm>
            <a:off x="5791200" y="3657600"/>
            <a:ext cx="1066800" cy="2286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6335" name="Title 1"/>
          <p:cNvSpPr>
            <a:spLocks noGrp="1"/>
          </p:cNvSpPr>
          <p:nvPr>
            <p:ph type="title"/>
          </p:nvPr>
        </p:nvSpPr>
        <p:spPr>
          <a:xfrm>
            <a:off x="228600" y="427038"/>
            <a:ext cx="8763000" cy="715962"/>
          </a:xfrm>
        </p:spPr>
        <p:txBody>
          <a:bodyPr/>
          <a:lstStyle/>
          <a:p>
            <a:pPr eaLnBrk="1" hangingPunct="1"/>
            <a:r>
              <a:rPr lang="en-US" sz="4000" b="1">
                <a:solidFill>
                  <a:srgbClr val="FF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 SỤN THANH QUẢN</a:t>
            </a:r>
            <a:endParaRPr lang="en-US" sz="4000">
              <a:solidFill>
                <a:srgbClr val="FF0000"/>
              </a:solidFill>
              <a:latin typeface="Times New Roman" panose="02020603050405020304" pitchFamily="18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09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09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09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409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09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09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409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09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09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409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409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09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409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09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409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409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409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409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67" grpId="0" animBg="1"/>
      <p:bldP spid="40968" grpId="0" animBg="1"/>
      <p:bldP spid="40969" grpId="0" animBg="1"/>
      <p:bldP spid="40970" grpId="0" animBg="1"/>
      <p:bldP spid="40971" grpId="0" animBg="1"/>
      <p:bldP spid="40972" grpId="0"/>
      <p:bldP spid="40973" grpId="0"/>
      <p:bldP spid="40974" grpId="0"/>
      <p:bldP spid="40975" grpId="0"/>
      <p:bldP spid="40976" grpId="0"/>
      <p:bldP spid="40977" grpId="0"/>
      <p:bldP spid="4097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152400"/>
            <a:ext cx="7467600" cy="563563"/>
          </a:xfrm>
        </p:spPr>
        <p:txBody>
          <a:bodyPr/>
          <a:lstStyle/>
          <a:p>
            <a:pPr eaLnBrk="1" hangingPunct="1"/>
            <a:r>
              <a:rPr lang="en-US" sz="3500" b="1">
                <a:solidFill>
                  <a:srgbClr val="C0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NIÊM MẠC THANH QUẢN</a:t>
            </a:r>
          </a:p>
        </p:txBody>
      </p:sp>
      <p:sp>
        <p:nvSpPr>
          <p:cNvPr id="67587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838200"/>
            <a:ext cx="8686800" cy="1219200"/>
          </a:xfrm>
        </p:spPr>
        <p:txBody>
          <a:bodyPr/>
          <a:lstStyle/>
          <a:p>
            <a:pPr algn="just" eaLnBrk="1" hangingPunct="1">
              <a:buSzPct val="80000"/>
              <a:buFont typeface="Wingdings" panose="05000000000000000000" pitchFamily="2" charset="2"/>
              <a:buChar char="q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Niêm mạc phủ mặt trong thanh quản có những chỗ dày lên tạo thành dây thanh âm.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9209EB6-3AFB-404C-A66C-6186F68C4A4F}" type="slidenum"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26</a:t>
            </a:fld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7589" name="Picture 2"/>
          <p:cNvPicPr>
            <a:picLocks noChangeAspect="1" noChangeArrowheads="1"/>
          </p:cNvPicPr>
          <p:nvPr/>
        </p:nvPicPr>
        <p:blipFill>
          <a:blip r:embed="rId2"/>
          <a:srcRect l="14063" t="27052" r="56825" b="23685"/>
          <a:stretch>
            <a:fillRect/>
          </a:stretch>
        </p:blipFill>
        <p:spPr bwMode="auto">
          <a:xfrm>
            <a:off x="2133600" y="2057400"/>
            <a:ext cx="4191000" cy="4156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10" name="Picture 6" descr="TQ-1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685800" y="1371600"/>
            <a:ext cx="7543800" cy="4343400"/>
          </a:xfrm>
          <a:noFill/>
        </p:spPr>
      </p:pic>
      <p:sp>
        <p:nvSpPr>
          <p:cNvPr id="59399" name="Line 7"/>
          <p:cNvSpPr>
            <a:spLocks noChangeShapeType="1"/>
          </p:cNvSpPr>
          <p:nvPr/>
        </p:nvSpPr>
        <p:spPr bwMode="auto">
          <a:xfrm flipV="1">
            <a:off x="2209800" y="1981200"/>
            <a:ext cx="1600200" cy="18288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9400" name="Line 8"/>
          <p:cNvSpPr>
            <a:spLocks noChangeShapeType="1"/>
          </p:cNvSpPr>
          <p:nvPr/>
        </p:nvSpPr>
        <p:spPr bwMode="auto">
          <a:xfrm flipV="1">
            <a:off x="2819400" y="1981200"/>
            <a:ext cx="990600" cy="16764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9401" name="Line 9"/>
          <p:cNvSpPr>
            <a:spLocks noChangeShapeType="1"/>
          </p:cNvSpPr>
          <p:nvPr/>
        </p:nvSpPr>
        <p:spPr bwMode="auto">
          <a:xfrm flipH="1" flipV="1">
            <a:off x="5029200" y="2057400"/>
            <a:ext cx="1447800" cy="13716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9402" name="Line 10"/>
          <p:cNvSpPr>
            <a:spLocks noChangeShapeType="1"/>
          </p:cNvSpPr>
          <p:nvPr/>
        </p:nvSpPr>
        <p:spPr bwMode="auto">
          <a:xfrm flipH="1" flipV="1">
            <a:off x="5029200" y="2057400"/>
            <a:ext cx="1295400" cy="17526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9403" name="Rectangle 11"/>
          <p:cNvSpPr>
            <a:spLocks noChangeArrowheads="1"/>
          </p:cNvSpPr>
          <p:nvPr/>
        </p:nvSpPr>
        <p:spPr bwMode="auto">
          <a:xfrm>
            <a:off x="3886200" y="12954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DÂY THANH ÂM</a:t>
            </a:r>
          </a:p>
        </p:txBody>
      </p:sp>
      <p:sp>
        <p:nvSpPr>
          <p:cNvPr id="59404" name="Line 12"/>
          <p:cNvSpPr>
            <a:spLocks noChangeShapeType="1"/>
          </p:cNvSpPr>
          <p:nvPr/>
        </p:nvSpPr>
        <p:spPr bwMode="auto">
          <a:xfrm>
            <a:off x="2438400" y="4038600"/>
            <a:ext cx="609600" cy="12192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9405" name="Rectangle 13"/>
          <p:cNvSpPr>
            <a:spLocks noChangeArrowheads="1"/>
          </p:cNvSpPr>
          <p:nvPr/>
        </p:nvSpPr>
        <p:spPr bwMode="auto">
          <a:xfrm>
            <a:off x="3276600" y="48768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KHÍ QUẢN</a:t>
            </a:r>
          </a:p>
        </p:txBody>
      </p:sp>
      <p:sp>
        <p:nvSpPr>
          <p:cNvPr id="68618" name="Rectangle 9"/>
          <p:cNvSpPr>
            <a:spLocks noChangeArrowheads="1"/>
          </p:cNvSpPr>
          <p:nvPr/>
        </p:nvSpPr>
        <p:spPr bwMode="auto">
          <a:xfrm>
            <a:off x="1066800" y="5754688"/>
            <a:ext cx="7162800" cy="5222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fr-FR" sz="2800">
                <a:latin typeface="Times New Roman" panose="02020603050405020304" pitchFamily="18" charset="0"/>
                <a:cs typeface="Times New Roman" panose="02020603050405020304" pitchFamily="18" charset="0"/>
              </a:rPr>
              <a:t>Chức năng của dây thanh âm là tạo ra âm thanh.</a:t>
            </a:r>
            <a:endParaRPr 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9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9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9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59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94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94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59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94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94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399" grpId="0" animBg="1"/>
      <p:bldP spid="59400" grpId="0" animBg="1"/>
      <p:bldP spid="59401" grpId="0" animBg="1"/>
      <p:bldP spid="59402" grpId="0" animBg="1"/>
      <p:bldP spid="59403" grpId="0"/>
      <p:bldP spid="59404" grpId="0" animBg="1"/>
      <p:bldP spid="5940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82" name="Picture 6" descr="KQ-1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2133600" y="1143000"/>
            <a:ext cx="5105400" cy="5410200"/>
          </a:xfrm>
          <a:noFill/>
        </p:spPr>
      </p:pic>
      <p:sp>
        <p:nvSpPr>
          <p:cNvPr id="61447" name="Line 7"/>
          <p:cNvSpPr>
            <a:spLocks noChangeShapeType="1"/>
          </p:cNvSpPr>
          <p:nvPr/>
        </p:nvSpPr>
        <p:spPr bwMode="auto">
          <a:xfrm flipH="1">
            <a:off x="2057400" y="4876800"/>
            <a:ext cx="2209800" cy="0"/>
          </a:xfrm>
          <a:prstGeom prst="line">
            <a:avLst/>
          </a:prstGeom>
          <a:noFill/>
          <a:ln w="38100">
            <a:solidFill>
              <a:schemeClr val="tx2"/>
            </a:solidFill>
            <a:prstDash val="sysDot"/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61448" name="Line 8"/>
          <p:cNvSpPr>
            <a:spLocks noChangeShapeType="1"/>
          </p:cNvSpPr>
          <p:nvPr/>
        </p:nvSpPr>
        <p:spPr bwMode="auto">
          <a:xfrm flipH="1">
            <a:off x="2057400" y="1676400"/>
            <a:ext cx="2209800" cy="0"/>
          </a:xfrm>
          <a:prstGeom prst="line">
            <a:avLst/>
          </a:prstGeom>
          <a:noFill/>
          <a:ln w="38100">
            <a:solidFill>
              <a:schemeClr val="tx2"/>
            </a:solidFill>
            <a:prstDash val="sysDot"/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61449" name="Line 9"/>
          <p:cNvSpPr>
            <a:spLocks noChangeShapeType="1"/>
          </p:cNvSpPr>
          <p:nvPr/>
        </p:nvSpPr>
        <p:spPr bwMode="auto">
          <a:xfrm flipV="1">
            <a:off x="4953000" y="3581400"/>
            <a:ext cx="1371600" cy="1524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61450" name="Line 10"/>
          <p:cNvSpPr>
            <a:spLocks noChangeShapeType="1"/>
          </p:cNvSpPr>
          <p:nvPr/>
        </p:nvSpPr>
        <p:spPr bwMode="auto">
          <a:xfrm flipV="1">
            <a:off x="3886200" y="3581400"/>
            <a:ext cx="2438400" cy="1524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61451" name="Line 11"/>
          <p:cNvSpPr>
            <a:spLocks noChangeShapeType="1"/>
          </p:cNvSpPr>
          <p:nvPr/>
        </p:nvSpPr>
        <p:spPr bwMode="auto">
          <a:xfrm flipV="1">
            <a:off x="5715000" y="4724400"/>
            <a:ext cx="1524000" cy="4572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61452" name="Line 12"/>
          <p:cNvSpPr>
            <a:spLocks noChangeShapeType="1"/>
          </p:cNvSpPr>
          <p:nvPr/>
        </p:nvSpPr>
        <p:spPr bwMode="auto">
          <a:xfrm flipV="1">
            <a:off x="5791200" y="4724400"/>
            <a:ext cx="1447800" cy="9906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61453" name="Line 13"/>
          <p:cNvSpPr>
            <a:spLocks noChangeShapeType="1"/>
          </p:cNvSpPr>
          <p:nvPr/>
        </p:nvSpPr>
        <p:spPr bwMode="auto">
          <a:xfrm flipH="1">
            <a:off x="1981200" y="4953000"/>
            <a:ext cx="1524000" cy="10668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61454" name="Line 14"/>
          <p:cNvSpPr>
            <a:spLocks noChangeShapeType="1"/>
          </p:cNvSpPr>
          <p:nvPr/>
        </p:nvSpPr>
        <p:spPr bwMode="auto">
          <a:xfrm flipH="1">
            <a:off x="1981200" y="5562600"/>
            <a:ext cx="1219200" cy="4572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61455" name="Line 15"/>
          <p:cNvSpPr>
            <a:spLocks noChangeShapeType="1"/>
          </p:cNvSpPr>
          <p:nvPr/>
        </p:nvSpPr>
        <p:spPr bwMode="auto">
          <a:xfrm flipH="1">
            <a:off x="1981200" y="5867400"/>
            <a:ext cx="1371600" cy="1524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61456" name="Rectangle 16"/>
          <p:cNvSpPr>
            <a:spLocks noChangeArrowheads="1"/>
          </p:cNvSpPr>
          <p:nvPr/>
        </p:nvSpPr>
        <p:spPr bwMode="auto">
          <a:xfrm>
            <a:off x="1219200" y="44196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D 4</a:t>
            </a:r>
          </a:p>
        </p:txBody>
      </p:sp>
      <p:sp>
        <p:nvSpPr>
          <p:cNvPr id="61457" name="Rectangle 17"/>
          <p:cNvSpPr>
            <a:spLocks noChangeArrowheads="1"/>
          </p:cNvSpPr>
          <p:nvPr/>
        </p:nvSpPr>
        <p:spPr bwMode="auto">
          <a:xfrm>
            <a:off x="914400" y="12954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SỤN NHẪN</a:t>
            </a:r>
          </a:p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(CỔ 6)</a:t>
            </a:r>
          </a:p>
        </p:txBody>
      </p:sp>
      <p:sp>
        <p:nvSpPr>
          <p:cNvPr id="61458" name="Rectangle 18"/>
          <p:cNvSpPr>
            <a:spLocks noChangeArrowheads="1"/>
          </p:cNvSpPr>
          <p:nvPr/>
        </p:nvSpPr>
        <p:spPr bwMode="auto">
          <a:xfrm>
            <a:off x="7620000" y="42672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PHẾ QUẢN</a:t>
            </a:r>
          </a:p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PHÂN THÙY</a:t>
            </a:r>
          </a:p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PHỔI TRÁI</a:t>
            </a:r>
          </a:p>
        </p:txBody>
      </p:sp>
      <p:sp>
        <p:nvSpPr>
          <p:cNvPr id="61459" name="Rectangle 19"/>
          <p:cNvSpPr>
            <a:spLocks noChangeArrowheads="1"/>
          </p:cNvSpPr>
          <p:nvPr/>
        </p:nvSpPr>
        <p:spPr bwMode="auto">
          <a:xfrm>
            <a:off x="762000" y="55626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PHẾ QUẢN</a:t>
            </a:r>
          </a:p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PHÂN THÙY</a:t>
            </a:r>
          </a:p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PHỔI PHẢI</a:t>
            </a:r>
          </a:p>
        </p:txBody>
      </p:sp>
      <p:sp>
        <p:nvSpPr>
          <p:cNvPr id="61460" name="Rectangle 20"/>
          <p:cNvSpPr>
            <a:spLocks noChangeArrowheads="1"/>
          </p:cNvSpPr>
          <p:nvPr/>
        </p:nvSpPr>
        <p:spPr bwMode="auto">
          <a:xfrm>
            <a:off x="6553200" y="30480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PHẾ QUẢN CHÍNH </a:t>
            </a:r>
          </a:p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PHẢI- TRÁI</a:t>
            </a:r>
          </a:p>
        </p:txBody>
      </p:sp>
      <p:sp>
        <p:nvSpPr>
          <p:cNvPr id="71697" name="Text Box 5"/>
          <p:cNvSpPr txBox="1">
            <a:spLocks noChangeArrowheads="1"/>
          </p:cNvSpPr>
          <p:nvPr/>
        </p:nvSpPr>
        <p:spPr bwMode="auto">
          <a:xfrm>
            <a:off x="457200" y="0"/>
            <a:ext cx="8305800" cy="62992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3500" b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KHÍ - PHẾ QUẢN</a:t>
            </a:r>
          </a:p>
        </p:txBody>
      </p:sp>
      <p:sp>
        <p:nvSpPr>
          <p:cNvPr id="71698" name="Text Box 6"/>
          <p:cNvSpPr txBox="1">
            <a:spLocks noChangeArrowheads="1"/>
          </p:cNvSpPr>
          <p:nvPr/>
        </p:nvSpPr>
        <p:spPr bwMode="auto">
          <a:xfrm>
            <a:off x="5257800" y="1143000"/>
            <a:ext cx="3276600" cy="16795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600" b="1">
                <a:latin typeface="Times New Roman" panose="02020603050405020304" pitchFamily="18" charset="0"/>
                <a:cs typeface="Times New Roman" panose="02020603050405020304" pitchFamily="18" charset="0"/>
              </a:rPr>
              <a:t>VỊ TRÍ:</a:t>
            </a:r>
          </a:p>
          <a:p>
            <a:pPr>
              <a:spcBef>
                <a:spcPct val="50000"/>
              </a:spcBef>
              <a:buClr>
                <a:srgbClr val="336600"/>
              </a:buClr>
              <a:buSzPct val="80000"/>
              <a:buFont typeface="Wingdings" panose="05000000000000000000" pitchFamily="2" charset="2"/>
              <a:buChar char="q"/>
            </a:pPr>
            <a:r>
              <a:rPr lang="en-US" sz="2600">
                <a:latin typeface="Times New Roman" panose="02020603050405020304" pitchFamily="18" charset="0"/>
                <a:cs typeface="Times New Roman" panose="02020603050405020304" pitchFamily="18" charset="0"/>
              </a:rPr>
              <a:t> Giới hạn trên: C6</a:t>
            </a:r>
          </a:p>
          <a:p>
            <a:pPr>
              <a:spcBef>
                <a:spcPct val="50000"/>
              </a:spcBef>
              <a:buClr>
                <a:srgbClr val="336600"/>
              </a:buClr>
              <a:buSzPct val="80000"/>
              <a:buFont typeface="Wingdings" panose="05000000000000000000" pitchFamily="2" charset="2"/>
              <a:buChar char="q"/>
            </a:pPr>
            <a:r>
              <a:rPr lang="en-US" sz="2600">
                <a:latin typeface="Times New Roman" panose="02020603050405020304" pitchFamily="18" charset="0"/>
                <a:cs typeface="Times New Roman" panose="02020603050405020304" pitchFamily="18" charset="0"/>
              </a:rPr>
              <a:t> Giới hạn dưới : D4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64F89B-41E8-5BB7-C1AA-069624A468CE}"/>
              </a:ext>
            </a:extLst>
          </p:cNvPr>
          <p:cNvSpPr txBox="1"/>
          <p:nvPr/>
        </p:nvSpPr>
        <p:spPr>
          <a:xfrm>
            <a:off x="8706365" y="-15519"/>
            <a:ext cx="5074833" cy="452431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Calibri"/>
              <a:buChar char="-"/>
            </a:pPr>
            <a:r>
              <a:rPr lang="en-GB" dirty="0">
                <a:latin typeface="Calibri"/>
                <a:cs typeface="Arial"/>
              </a:rPr>
              <a:t>TH0 (</a:t>
            </a:r>
            <a:r>
              <a:rPr lang="en-GB" dirty="0" err="1">
                <a:latin typeface="Calibri"/>
                <a:cs typeface="Arial"/>
              </a:rPr>
              <a:t>thanh</a:t>
            </a:r>
            <a:r>
              <a:rPr lang="en-GB" dirty="0">
                <a:latin typeface="Calibri"/>
                <a:cs typeface="Arial"/>
              </a:rPr>
              <a:t> </a:t>
            </a:r>
            <a:r>
              <a:rPr lang="en-GB" dirty="0" err="1">
                <a:latin typeface="Calibri"/>
                <a:cs typeface="Arial"/>
              </a:rPr>
              <a:t>quản</a:t>
            </a:r>
            <a:r>
              <a:rPr lang="en-GB" dirty="0">
                <a:latin typeface="Calibri"/>
                <a:cs typeface="Arial"/>
              </a:rPr>
              <a:t>) - TH16: </a:t>
            </a:r>
            <a:r>
              <a:rPr lang="en-GB" dirty="0" err="1">
                <a:latin typeface="Calibri"/>
                <a:cs typeface="Arial"/>
              </a:rPr>
              <a:t>dẫn</a:t>
            </a:r>
            <a:r>
              <a:rPr lang="en-GB" dirty="0">
                <a:latin typeface="Calibri"/>
                <a:cs typeface="Arial"/>
              </a:rPr>
              <a:t> </a:t>
            </a:r>
            <a:r>
              <a:rPr lang="en-GB" dirty="0" err="1">
                <a:latin typeface="Calibri"/>
                <a:cs typeface="Arial"/>
              </a:rPr>
              <a:t>khí</a:t>
            </a:r>
            <a:r>
              <a:rPr lang="en-GB" dirty="0">
                <a:latin typeface="Calibri"/>
                <a:cs typeface="Arial"/>
              </a:rPr>
              <a:t>, KO </a:t>
            </a:r>
            <a:r>
              <a:rPr lang="en-GB" dirty="0" err="1">
                <a:latin typeface="Calibri"/>
                <a:cs typeface="Arial"/>
              </a:rPr>
              <a:t>trao</a:t>
            </a:r>
            <a:r>
              <a:rPr lang="en-GB" dirty="0">
                <a:latin typeface="Calibri"/>
                <a:cs typeface="Arial"/>
              </a:rPr>
              <a:t> </a:t>
            </a:r>
            <a:r>
              <a:rPr lang="en-GB" dirty="0" err="1">
                <a:latin typeface="Calibri"/>
                <a:cs typeface="Arial"/>
              </a:rPr>
              <a:t>đổi</a:t>
            </a:r>
            <a:r>
              <a:rPr lang="en-GB" dirty="0">
                <a:latin typeface="Calibri"/>
                <a:cs typeface="Arial"/>
              </a:rPr>
              <a:t> </a:t>
            </a:r>
            <a:r>
              <a:rPr lang="en-GB" dirty="0" err="1">
                <a:latin typeface="Calibri"/>
                <a:cs typeface="Arial"/>
              </a:rPr>
              <a:t>khí</a:t>
            </a:r>
            <a:r>
              <a:rPr lang="en-GB" dirty="0">
                <a:latin typeface="Calibri"/>
                <a:cs typeface="Arial"/>
              </a:rPr>
              <a:t>.</a:t>
            </a:r>
          </a:p>
          <a:p>
            <a:pPr marL="285750" indent="-285750">
              <a:buFont typeface="Calibri"/>
              <a:buChar char="-"/>
            </a:pPr>
            <a:r>
              <a:rPr lang="en-GB" dirty="0">
                <a:latin typeface="Calibri"/>
                <a:cs typeface="Arial"/>
              </a:rPr>
              <a:t>TH0-TH10: </a:t>
            </a:r>
            <a:r>
              <a:rPr lang="en-GB" dirty="0" err="1">
                <a:latin typeface="Calibri"/>
                <a:cs typeface="Arial"/>
              </a:rPr>
              <a:t>các</a:t>
            </a:r>
            <a:r>
              <a:rPr lang="en-GB" dirty="0">
                <a:latin typeface="Calibri"/>
                <a:cs typeface="Arial"/>
              </a:rPr>
              <a:t> </a:t>
            </a:r>
            <a:r>
              <a:rPr lang="en-GB" dirty="0" err="1">
                <a:latin typeface="Calibri"/>
                <a:cs typeface="Arial"/>
              </a:rPr>
              <a:t>phế</a:t>
            </a:r>
            <a:r>
              <a:rPr lang="en-GB" dirty="0">
                <a:latin typeface="Calibri"/>
                <a:cs typeface="Arial"/>
              </a:rPr>
              <a:t> </a:t>
            </a:r>
            <a:r>
              <a:rPr lang="en-GB" dirty="0" err="1">
                <a:latin typeface="Calibri"/>
                <a:cs typeface="Arial"/>
              </a:rPr>
              <a:t>quản</a:t>
            </a:r>
            <a:r>
              <a:rPr lang="en-GB" dirty="0">
                <a:latin typeface="Calibri"/>
                <a:cs typeface="Arial"/>
              </a:rPr>
              <a:t>. </a:t>
            </a:r>
            <a:r>
              <a:rPr lang="en-GB" dirty="0" err="1">
                <a:latin typeface="Calibri"/>
                <a:cs typeface="Arial"/>
              </a:rPr>
              <a:t>Có</a:t>
            </a:r>
            <a:r>
              <a:rPr lang="en-GB" dirty="0">
                <a:latin typeface="Calibri"/>
                <a:cs typeface="Arial"/>
              </a:rPr>
              <a:t> </a:t>
            </a:r>
            <a:r>
              <a:rPr lang="en-GB" dirty="0" err="1">
                <a:latin typeface="Calibri"/>
                <a:cs typeface="Arial"/>
              </a:rPr>
              <a:t>lớp</a:t>
            </a:r>
            <a:r>
              <a:rPr lang="en-GB" dirty="0">
                <a:latin typeface="Calibri"/>
                <a:cs typeface="Arial"/>
              </a:rPr>
              <a:t> </a:t>
            </a:r>
            <a:r>
              <a:rPr lang="en-GB" dirty="0" err="1">
                <a:latin typeface="Calibri"/>
                <a:cs typeface="Arial"/>
              </a:rPr>
              <a:t>sụn</a:t>
            </a:r>
            <a:r>
              <a:rPr lang="en-GB" dirty="0">
                <a:latin typeface="Calibri"/>
                <a:cs typeface="Arial"/>
              </a:rPr>
              <a:t> ở </a:t>
            </a:r>
            <a:r>
              <a:rPr lang="en-GB" dirty="0" err="1">
                <a:latin typeface="Calibri"/>
                <a:cs typeface="Arial"/>
              </a:rPr>
              <a:t>trên</a:t>
            </a:r>
            <a:r>
              <a:rPr lang="en-GB" dirty="0">
                <a:latin typeface="Calibri"/>
                <a:cs typeface="Arial"/>
              </a:rPr>
              <a:t> </a:t>
            </a:r>
            <a:r>
              <a:rPr lang="en-GB" dirty="0" err="1">
                <a:latin typeface="Calibri"/>
                <a:cs typeface="Arial"/>
              </a:rPr>
              <a:t>nên</a:t>
            </a:r>
            <a:r>
              <a:rPr lang="en-GB" dirty="0">
                <a:latin typeface="Calibri"/>
                <a:cs typeface="Arial"/>
              </a:rPr>
              <a:t> </a:t>
            </a:r>
            <a:r>
              <a:rPr lang="en-GB" dirty="0" err="1">
                <a:latin typeface="Calibri"/>
                <a:cs typeface="Arial"/>
              </a:rPr>
              <a:t>giử</a:t>
            </a:r>
            <a:r>
              <a:rPr lang="en-GB" dirty="0">
                <a:latin typeface="Calibri"/>
                <a:cs typeface="Arial"/>
              </a:rPr>
              <a:t> </a:t>
            </a:r>
            <a:r>
              <a:rPr lang="en-GB" dirty="0" err="1">
                <a:latin typeface="Calibri"/>
                <a:cs typeface="Arial"/>
              </a:rPr>
              <a:t>đường</a:t>
            </a:r>
            <a:r>
              <a:rPr lang="en-GB" dirty="0">
                <a:latin typeface="Calibri"/>
                <a:cs typeface="Arial"/>
              </a:rPr>
              <a:t> </a:t>
            </a:r>
            <a:r>
              <a:rPr lang="en-GB" dirty="0" err="1">
                <a:latin typeface="Calibri"/>
                <a:cs typeface="Arial"/>
              </a:rPr>
              <a:t>kính</a:t>
            </a:r>
            <a:r>
              <a:rPr lang="en-GB" dirty="0">
                <a:latin typeface="Calibri"/>
                <a:cs typeface="Arial"/>
              </a:rPr>
              <a:t> ko </a:t>
            </a:r>
            <a:r>
              <a:rPr lang="en-GB" dirty="0" err="1">
                <a:latin typeface="Calibri"/>
                <a:cs typeface="Arial"/>
              </a:rPr>
              <a:t>thay</a:t>
            </a:r>
            <a:r>
              <a:rPr lang="en-GB" dirty="0">
                <a:latin typeface="Calibri"/>
                <a:cs typeface="Arial"/>
              </a:rPr>
              <a:t> </a:t>
            </a:r>
            <a:r>
              <a:rPr lang="en-GB" dirty="0" err="1">
                <a:latin typeface="Calibri"/>
                <a:cs typeface="Arial"/>
              </a:rPr>
              <a:t>đổi</a:t>
            </a:r>
            <a:r>
              <a:rPr lang="en-GB" dirty="0">
                <a:latin typeface="Calibri"/>
                <a:cs typeface="Arial"/>
              </a:rPr>
              <a:t>.</a:t>
            </a:r>
          </a:p>
          <a:p>
            <a:pPr marL="285750" indent="-285750">
              <a:buFont typeface="Calibri"/>
              <a:buChar char="-"/>
            </a:pPr>
            <a:r>
              <a:rPr lang="en-GB" dirty="0">
                <a:latin typeface="Calibri"/>
                <a:cs typeface="Arial"/>
              </a:rPr>
              <a:t>Th11-onwards: </a:t>
            </a:r>
            <a:r>
              <a:rPr lang="en-GB" dirty="0" err="1">
                <a:latin typeface="Calibri"/>
                <a:cs typeface="Arial"/>
              </a:rPr>
              <a:t>tiểu</a:t>
            </a:r>
            <a:r>
              <a:rPr lang="en-GB" dirty="0">
                <a:latin typeface="Calibri"/>
                <a:cs typeface="Arial"/>
              </a:rPr>
              <a:t> </a:t>
            </a:r>
            <a:r>
              <a:rPr lang="en-GB" dirty="0" err="1">
                <a:latin typeface="Calibri"/>
                <a:cs typeface="Arial"/>
              </a:rPr>
              <a:t>phế</a:t>
            </a:r>
            <a:r>
              <a:rPr lang="en-GB" dirty="0">
                <a:latin typeface="Calibri"/>
                <a:cs typeface="Arial"/>
              </a:rPr>
              <a:t> </a:t>
            </a:r>
            <a:r>
              <a:rPr lang="en-GB" dirty="0" err="1">
                <a:latin typeface="Calibri"/>
                <a:cs typeface="Arial"/>
              </a:rPr>
              <a:t>quản</a:t>
            </a:r>
            <a:r>
              <a:rPr lang="en-GB" dirty="0">
                <a:latin typeface="Calibri"/>
                <a:cs typeface="Arial"/>
              </a:rPr>
              <a:t> (TPQ). Ko </a:t>
            </a:r>
            <a:r>
              <a:rPr lang="en-GB" dirty="0" err="1">
                <a:latin typeface="Calibri"/>
                <a:cs typeface="Arial"/>
              </a:rPr>
              <a:t>còn</a:t>
            </a:r>
            <a:r>
              <a:rPr lang="en-GB" dirty="0">
                <a:latin typeface="Calibri"/>
                <a:cs typeface="Arial"/>
              </a:rPr>
              <a:t> </a:t>
            </a:r>
            <a:r>
              <a:rPr lang="en-GB" dirty="0" err="1">
                <a:latin typeface="Calibri"/>
                <a:cs typeface="Arial"/>
              </a:rPr>
              <a:t>lớp</a:t>
            </a:r>
            <a:r>
              <a:rPr lang="en-GB" dirty="0">
                <a:latin typeface="Calibri"/>
                <a:cs typeface="Arial"/>
              </a:rPr>
              <a:t> </a:t>
            </a:r>
            <a:r>
              <a:rPr lang="en-GB" dirty="0" err="1">
                <a:latin typeface="Calibri"/>
                <a:cs typeface="Arial"/>
              </a:rPr>
              <a:t>sụn</a:t>
            </a:r>
            <a:r>
              <a:rPr lang="en-GB" dirty="0">
                <a:latin typeface="Calibri"/>
                <a:cs typeface="Arial"/>
              </a:rPr>
              <a:t> =&gt; Khi </a:t>
            </a:r>
            <a:r>
              <a:rPr lang="en-GB" dirty="0" err="1">
                <a:latin typeface="Calibri"/>
                <a:cs typeface="Arial"/>
              </a:rPr>
              <a:t>bị</a:t>
            </a:r>
            <a:r>
              <a:rPr lang="en-GB" dirty="0">
                <a:latin typeface="Calibri"/>
                <a:cs typeface="Arial"/>
              </a:rPr>
              <a:t> </a:t>
            </a:r>
            <a:r>
              <a:rPr lang="en-GB" dirty="0" err="1">
                <a:latin typeface="Calibri"/>
                <a:cs typeface="Arial"/>
              </a:rPr>
              <a:t>những</a:t>
            </a:r>
            <a:r>
              <a:rPr lang="en-GB" dirty="0">
                <a:latin typeface="Calibri"/>
                <a:cs typeface="Arial"/>
              </a:rPr>
              <a:t> </a:t>
            </a:r>
            <a:r>
              <a:rPr lang="en-GB" dirty="0" err="1">
                <a:latin typeface="Calibri"/>
                <a:cs typeface="Arial"/>
              </a:rPr>
              <a:t>tác</a:t>
            </a:r>
            <a:r>
              <a:rPr lang="en-GB" dirty="0">
                <a:latin typeface="Calibri"/>
                <a:cs typeface="Arial"/>
              </a:rPr>
              <a:t> </a:t>
            </a:r>
            <a:r>
              <a:rPr lang="en-GB" dirty="0" err="1">
                <a:latin typeface="Calibri"/>
                <a:cs typeface="Arial"/>
              </a:rPr>
              <a:t>nhân</a:t>
            </a:r>
            <a:r>
              <a:rPr lang="en-GB" dirty="0">
                <a:latin typeface="Calibri"/>
                <a:cs typeface="Arial"/>
              </a:rPr>
              <a:t> </a:t>
            </a:r>
            <a:r>
              <a:rPr lang="en-GB" dirty="0" err="1">
                <a:latin typeface="Calibri"/>
                <a:cs typeface="Arial"/>
              </a:rPr>
              <a:t>dị</a:t>
            </a:r>
            <a:r>
              <a:rPr lang="en-GB" dirty="0">
                <a:latin typeface="Calibri"/>
                <a:cs typeface="Arial"/>
              </a:rPr>
              <a:t> </a:t>
            </a:r>
            <a:r>
              <a:rPr lang="en-GB" dirty="0" err="1">
                <a:latin typeface="Calibri"/>
                <a:cs typeface="Arial"/>
              </a:rPr>
              <a:t>ứng</a:t>
            </a:r>
            <a:r>
              <a:rPr lang="en-GB" dirty="0">
                <a:latin typeface="Calibri"/>
                <a:cs typeface="Arial"/>
              </a:rPr>
              <a:t> </a:t>
            </a:r>
            <a:r>
              <a:rPr lang="en-GB" dirty="0" err="1">
                <a:latin typeface="Calibri"/>
                <a:cs typeface="Arial"/>
              </a:rPr>
              <a:t>như</a:t>
            </a:r>
            <a:r>
              <a:rPr lang="en-GB" dirty="0">
                <a:latin typeface="Calibri"/>
                <a:cs typeface="Arial"/>
              </a:rPr>
              <a:t> </a:t>
            </a:r>
            <a:r>
              <a:rPr lang="en-GB" dirty="0" err="1">
                <a:latin typeface="Calibri"/>
                <a:cs typeface="Arial"/>
              </a:rPr>
              <a:t>phấn</a:t>
            </a:r>
            <a:r>
              <a:rPr lang="en-GB" dirty="0">
                <a:latin typeface="Calibri"/>
                <a:cs typeface="Arial"/>
              </a:rPr>
              <a:t> </a:t>
            </a:r>
            <a:r>
              <a:rPr lang="en-GB" dirty="0" err="1">
                <a:latin typeface="Calibri"/>
                <a:cs typeface="Arial"/>
              </a:rPr>
              <a:t>hoa</a:t>
            </a:r>
            <a:r>
              <a:rPr lang="en-GB" dirty="0">
                <a:latin typeface="Calibri"/>
                <a:cs typeface="Arial"/>
              </a:rPr>
              <a:t>, body releases </a:t>
            </a:r>
            <a:r>
              <a:rPr lang="en-GB" dirty="0" err="1">
                <a:latin typeface="Calibri"/>
                <a:cs typeface="Arial"/>
              </a:rPr>
              <a:t>histamin</a:t>
            </a:r>
            <a:r>
              <a:rPr lang="en-GB" dirty="0">
                <a:latin typeface="Calibri"/>
                <a:cs typeface="Arial"/>
              </a:rPr>
              <a:t> =&gt; co </a:t>
            </a:r>
            <a:r>
              <a:rPr lang="en-GB" dirty="0" err="1">
                <a:latin typeface="Calibri"/>
                <a:cs typeface="Arial"/>
              </a:rPr>
              <a:t>thắt</a:t>
            </a:r>
            <a:r>
              <a:rPr lang="en-GB" dirty="0">
                <a:latin typeface="Calibri"/>
                <a:cs typeface="Arial"/>
              </a:rPr>
              <a:t> </a:t>
            </a:r>
            <a:r>
              <a:rPr lang="en-GB" dirty="0" err="1">
                <a:latin typeface="Calibri"/>
                <a:cs typeface="Arial"/>
              </a:rPr>
              <a:t>cơ</a:t>
            </a:r>
            <a:r>
              <a:rPr lang="en-GB" dirty="0">
                <a:latin typeface="Calibri"/>
                <a:cs typeface="Arial"/>
              </a:rPr>
              <a:t> </a:t>
            </a:r>
            <a:r>
              <a:rPr lang="en-GB" dirty="0" err="1">
                <a:latin typeface="Calibri"/>
                <a:cs typeface="Arial"/>
              </a:rPr>
              <a:t>trơn</a:t>
            </a:r>
            <a:r>
              <a:rPr lang="en-GB" dirty="0">
                <a:latin typeface="Calibri"/>
                <a:cs typeface="Arial"/>
              </a:rPr>
              <a:t> -&gt; </a:t>
            </a:r>
            <a:r>
              <a:rPr lang="en-GB" dirty="0" err="1">
                <a:latin typeface="Calibri"/>
                <a:cs typeface="Arial"/>
              </a:rPr>
              <a:t>gây</a:t>
            </a:r>
            <a:r>
              <a:rPr lang="en-GB" dirty="0">
                <a:latin typeface="Calibri"/>
                <a:cs typeface="Arial"/>
              </a:rPr>
              <a:t> co </a:t>
            </a:r>
            <a:r>
              <a:rPr lang="en-GB" dirty="0" err="1">
                <a:latin typeface="Calibri"/>
                <a:cs typeface="Arial"/>
              </a:rPr>
              <a:t>thắt</a:t>
            </a:r>
            <a:r>
              <a:rPr lang="en-GB" dirty="0">
                <a:latin typeface="Calibri"/>
                <a:cs typeface="Arial"/>
              </a:rPr>
              <a:t> </a:t>
            </a:r>
            <a:r>
              <a:rPr lang="en-GB" dirty="0" err="1">
                <a:latin typeface="Calibri"/>
                <a:cs typeface="Arial"/>
              </a:rPr>
              <a:t>đường</a:t>
            </a:r>
            <a:r>
              <a:rPr lang="en-GB" dirty="0">
                <a:latin typeface="Calibri"/>
                <a:cs typeface="Arial"/>
              </a:rPr>
              <a:t> </a:t>
            </a:r>
            <a:r>
              <a:rPr lang="en-GB" dirty="0" err="1">
                <a:latin typeface="Calibri"/>
                <a:cs typeface="Arial"/>
              </a:rPr>
              <a:t>thở</a:t>
            </a:r>
            <a:r>
              <a:rPr lang="en-GB" dirty="0">
                <a:latin typeface="Calibri"/>
                <a:cs typeface="Arial"/>
              </a:rPr>
              <a:t> =&gt; </a:t>
            </a:r>
            <a:r>
              <a:rPr lang="en-GB" dirty="0" err="1">
                <a:latin typeface="Calibri"/>
                <a:cs typeface="Arial"/>
              </a:rPr>
              <a:t>gây</a:t>
            </a:r>
            <a:r>
              <a:rPr lang="en-GB" dirty="0">
                <a:latin typeface="Calibri"/>
                <a:cs typeface="Arial"/>
              </a:rPr>
              <a:t> </a:t>
            </a:r>
            <a:r>
              <a:rPr lang="en-GB" dirty="0" err="1">
                <a:latin typeface="Calibri"/>
                <a:cs typeface="Arial"/>
              </a:rPr>
              <a:t>nghẹt</a:t>
            </a:r>
            <a:r>
              <a:rPr lang="en-GB" dirty="0">
                <a:latin typeface="Calibri"/>
                <a:cs typeface="Arial"/>
              </a:rPr>
              <a:t> </a:t>
            </a:r>
            <a:r>
              <a:rPr lang="en-GB" dirty="0" err="1">
                <a:latin typeface="Calibri"/>
                <a:cs typeface="Arial"/>
              </a:rPr>
              <a:t>thở</a:t>
            </a:r>
            <a:r>
              <a:rPr lang="en-GB" dirty="0">
                <a:latin typeface="Calibri"/>
                <a:cs typeface="Arial"/>
              </a:rPr>
              <a:t>. </a:t>
            </a:r>
            <a:r>
              <a:rPr lang="en-GB" dirty="0">
                <a:latin typeface="Calibri"/>
                <a:cs typeface="Calibri"/>
              </a:rPr>
              <a:t>Tuy </a:t>
            </a:r>
            <a:r>
              <a:rPr lang="en-GB" dirty="0" err="1">
                <a:latin typeface="Calibri"/>
                <a:cs typeface="Calibri"/>
              </a:rPr>
              <a:t>nhiên</a:t>
            </a:r>
            <a:r>
              <a:rPr lang="en-GB" dirty="0">
                <a:latin typeface="Calibri"/>
                <a:cs typeface="Calibri"/>
              </a:rPr>
              <a:t> ở adults, </a:t>
            </a:r>
            <a:r>
              <a:rPr lang="en-GB" dirty="0" err="1">
                <a:latin typeface="Calibri"/>
                <a:cs typeface="Calibri"/>
              </a:rPr>
              <a:t>trên</a:t>
            </a:r>
            <a:r>
              <a:rPr lang="en-GB" dirty="0">
                <a:latin typeface="Calibri"/>
                <a:cs typeface="Calibri"/>
              </a:rPr>
              <a:t> </a:t>
            </a:r>
            <a:r>
              <a:rPr lang="en-GB" dirty="0" err="1">
                <a:latin typeface="Calibri"/>
                <a:cs typeface="Calibri"/>
              </a:rPr>
              <a:t>các</a:t>
            </a:r>
            <a:r>
              <a:rPr lang="en-GB" dirty="0">
                <a:latin typeface="Calibri"/>
                <a:cs typeface="Calibri"/>
              </a:rPr>
              <a:t> TPQ </a:t>
            </a:r>
            <a:r>
              <a:rPr lang="en-GB" dirty="0" err="1">
                <a:latin typeface="Calibri"/>
                <a:cs typeface="Calibri"/>
              </a:rPr>
              <a:t>vẫn</a:t>
            </a:r>
            <a:r>
              <a:rPr lang="en-GB" dirty="0">
                <a:latin typeface="Calibri"/>
                <a:cs typeface="Calibri"/>
              </a:rPr>
              <a:t> </a:t>
            </a:r>
            <a:r>
              <a:rPr lang="en-GB" dirty="0" err="1">
                <a:latin typeface="Calibri"/>
                <a:cs typeface="Calibri"/>
              </a:rPr>
              <a:t>còn</a:t>
            </a:r>
            <a:r>
              <a:rPr lang="en-GB" dirty="0">
                <a:latin typeface="Calibri"/>
                <a:cs typeface="Calibri"/>
              </a:rPr>
              <a:t> </a:t>
            </a:r>
            <a:r>
              <a:rPr lang="en-GB" dirty="0" err="1">
                <a:latin typeface="Calibri"/>
                <a:cs typeface="Calibri"/>
              </a:rPr>
              <a:t>rất</a:t>
            </a:r>
            <a:r>
              <a:rPr lang="en-GB" dirty="0">
                <a:latin typeface="Calibri"/>
                <a:cs typeface="Calibri"/>
              </a:rPr>
              <a:t> </a:t>
            </a:r>
            <a:r>
              <a:rPr lang="en-GB" dirty="0" err="1">
                <a:latin typeface="Calibri"/>
                <a:cs typeface="Calibri"/>
              </a:rPr>
              <a:t>nhiều</a:t>
            </a:r>
            <a:r>
              <a:rPr lang="en-GB" dirty="0">
                <a:latin typeface="Calibri"/>
                <a:cs typeface="Calibri"/>
              </a:rPr>
              <a:t> </a:t>
            </a:r>
            <a:r>
              <a:rPr lang="en-GB" dirty="0" err="1">
                <a:latin typeface="Calibri"/>
                <a:cs typeface="Calibri"/>
              </a:rPr>
              <a:t>sợi</a:t>
            </a:r>
            <a:r>
              <a:rPr lang="en-GB" dirty="0">
                <a:latin typeface="Calibri"/>
                <a:cs typeface="Calibri"/>
              </a:rPr>
              <a:t> </a:t>
            </a:r>
            <a:r>
              <a:rPr lang="en-GB" dirty="0" err="1">
                <a:latin typeface="Calibri"/>
                <a:cs typeface="Calibri"/>
              </a:rPr>
              <a:t>đàn</a:t>
            </a:r>
            <a:r>
              <a:rPr lang="en-GB" dirty="0">
                <a:latin typeface="Calibri"/>
                <a:cs typeface="Calibri"/>
              </a:rPr>
              <a:t> </a:t>
            </a:r>
            <a:r>
              <a:rPr lang="en-GB" dirty="0" err="1">
                <a:latin typeface="Calibri"/>
                <a:cs typeface="Calibri"/>
              </a:rPr>
              <a:t>hồi</a:t>
            </a:r>
            <a:r>
              <a:rPr lang="en-GB" dirty="0">
                <a:latin typeface="Calibri"/>
                <a:cs typeface="Calibri"/>
              </a:rPr>
              <a:t> =&gt; </a:t>
            </a:r>
            <a:r>
              <a:rPr lang="en-GB" dirty="0" err="1">
                <a:latin typeface="Calibri"/>
                <a:cs typeface="Calibri"/>
              </a:rPr>
              <a:t>cho</a:t>
            </a:r>
            <a:r>
              <a:rPr lang="en-GB" dirty="0">
                <a:latin typeface="Calibri"/>
                <a:cs typeface="Calibri"/>
              </a:rPr>
              <a:t> </a:t>
            </a:r>
            <a:r>
              <a:rPr lang="en-GB" dirty="0" err="1">
                <a:latin typeface="Calibri"/>
                <a:cs typeface="Calibri"/>
              </a:rPr>
              <a:t>dù</a:t>
            </a:r>
            <a:r>
              <a:rPr lang="en-GB" dirty="0">
                <a:latin typeface="Calibri"/>
                <a:cs typeface="Calibri"/>
              </a:rPr>
              <a:t> </a:t>
            </a:r>
            <a:r>
              <a:rPr lang="en-GB" dirty="0" err="1">
                <a:latin typeface="Calibri"/>
                <a:cs typeface="Calibri"/>
              </a:rPr>
              <a:t>bị</a:t>
            </a:r>
            <a:r>
              <a:rPr lang="en-GB" dirty="0">
                <a:latin typeface="Calibri"/>
                <a:cs typeface="Calibri"/>
              </a:rPr>
              <a:t> co </a:t>
            </a:r>
            <a:r>
              <a:rPr lang="en-GB" dirty="0" err="1">
                <a:latin typeface="Calibri"/>
                <a:cs typeface="Calibri"/>
              </a:rPr>
              <a:t>thắt</a:t>
            </a:r>
            <a:r>
              <a:rPr lang="en-GB" dirty="0">
                <a:latin typeface="Calibri"/>
                <a:cs typeface="Calibri"/>
              </a:rPr>
              <a:t> </a:t>
            </a:r>
            <a:r>
              <a:rPr lang="en-GB" dirty="0" err="1">
                <a:latin typeface="Calibri"/>
                <a:cs typeface="Calibri"/>
              </a:rPr>
              <a:t>đi</a:t>
            </a:r>
            <a:r>
              <a:rPr lang="en-GB" dirty="0">
                <a:latin typeface="Calibri"/>
                <a:cs typeface="Calibri"/>
              </a:rPr>
              <a:t> </a:t>
            </a:r>
            <a:r>
              <a:rPr lang="en-GB" dirty="0" err="1">
                <a:latin typeface="Calibri"/>
                <a:cs typeface="Calibri"/>
              </a:rPr>
              <a:t>nữa</a:t>
            </a:r>
            <a:r>
              <a:rPr lang="en-GB" dirty="0">
                <a:latin typeface="Calibri"/>
                <a:cs typeface="Calibri"/>
              </a:rPr>
              <a:t> </a:t>
            </a:r>
            <a:r>
              <a:rPr lang="en-GB" dirty="0" err="1">
                <a:latin typeface="Calibri"/>
                <a:cs typeface="Calibri"/>
              </a:rPr>
              <a:t>thì</a:t>
            </a:r>
            <a:r>
              <a:rPr lang="en-GB" dirty="0">
                <a:latin typeface="Calibri"/>
                <a:cs typeface="Calibri"/>
              </a:rPr>
              <a:t> </a:t>
            </a:r>
            <a:r>
              <a:rPr lang="en-GB" dirty="0" err="1">
                <a:latin typeface="Calibri"/>
                <a:cs typeface="Calibri"/>
              </a:rPr>
              <a:t>sợi</a:t>
            </a:r>
            <a:r>
              <a:rPr lang="en-GB" dirty="0">
                <a:latin typeface="Calibri"/>
                <a:cs typeface="Calibri"/>
              </a:rPr>
              <a:t> </a:t>
            </a:r>
            <a:r>
              <a:rPr lang="en-GB" dirty="0" err="1">
                <a:latin typeface="Calibri"/>
                <a:cs typeface="Calibri"/>
              </a:rPr>
              <a:t>đàn</a:t>
            </a:r>
            <a:r>
              <a:rPr lang="en-GB" dirty="0">
                <a:latin typeface="Calibri"/>
                <a:cs typeface="Calibri"/>
              </a:rPr>
              <a:t> </a:t>
            </a:r>
            <a:r>
              <a:rPr lang="en-GB" dirty="0" err="1">
                <a:latin typeface="Calibri"/>
                <a:cs typeface="Calibri"/>
              </a:rPr>
              <a:t>hồi</a:t>
            </a:r>
            <a:r>
              <a:rPr lang="en-GB" dirty="0">
                <a:latin typeface="Calibri"/>
                <a:cs typeface="Calibri"/>
              </a:rPr>
              <a:t> </a:t>
            </a:r>
            <a:r>
              <a:rPr lang="en-GB" dirty="0" err="1">
                <a:latin typeface="Calibri"/>
                <a:cs typeface="Calibri"/>
              </a:rPr>
              <a:t>này</a:t>
            </a:r>
            <a:r>
              <a:rPr lang="en-GB" dirty="0">
                <a:latin typeface="Calibri"/>
                <a:cs typeface="Calibri"/>
              </a:rPr>
              <a:t> </a:t>
            </a:r>
            <a:r>
              <a:rPr lang="en-GB" dirty="0" err="1">
                <a:latin typeface="Calibri"/>
                <a:cs typeface="Calibri"/>
              </a:rPr>
              <a:t>có</a:t>
            </a:r>
            <a:r>
              <a:rPr lang="en-GB" dirty="0">
                <a:latin typeface="Calibri"/>
                <a:cs typeface="Calibri"/>
              </a:rPr>
              <a:t> </a:t>
            </a:r>
            <a:r>
              <a:rPr lang="en-GB" dirty="0" err="1">
                <a:latin typeface="Calibri"/>
                <a:cs typeface="Calibri"/>
              </a:rPr>
              <a:t>khả</a:t>
            </a:r>
            <a:r>
              <a:rPr lang="en-GB" dirty="0">
                <a:latin typeface="Calibri"/>
                <a:cs typeface="Calibri"/>
              </a:rPr>
              <a:t> </a:t>
            </a:r>
            <a:r>
              <a:rPr lang="en-GB" dirty="0" err="1">
                <a:latin typeface="Calibri"/>
                <a:cs typeface="Calibri"/>
              </a:rPr>
              <a:t>năng</a:t>
            </a:r>
            <a:r>
              <a:rPr lang="en-GB" dirty="0">
                <a:latin typeface="Calibri"/>
                <a:cs typeface="Calibri"/>
              </a:rPr>
              <a:t> </a:t>
            </a:r>
            <a:r>
              <a:rPr lang="en-GB" dirty="0" err="1">
                <a:latin typeface="Calibri"/>
                <a:cs typeface="Calibri"/>
              </a:rPr>
              <a:t>giãn</a:t>
            </a:r>
            <a:r>
              <a:rPr lang="en-GB" dirty="0">
                <a:latin typeface="Calibri"/>
                <a:cs typeface="Calibri"/>
              </a:rPr>
              <a:t> </a:t>
            </a:r>
            <a:r>
              <a:rPr lang="en-GB" dirty="0" err="1">
                <a:latin typeface="Calibri"/>
                <a:cs typeface="Calibri"/>
              </a:rPr>
              <a:t>ra</a:t>
            </a:r>
            <a:r>
              <a:rPr lang="en-GB" dirty="0">
                <a:latin typeface="Calibri"/>
                <a:cs typeface="Calibri"/>
              </a:rPr>
              <a:t> =&gt; Ko </a:t>
            </a:r>
            <a:r>
              <a:rPr lang="en-GB" dirty="0" err="1">
                <a:latin typeface="Calibri"/>
                <a:cs typeface="Calibri"/>
              </a:rPr>
              <a:t>gây</a:t>
            </a:r>
            <a:r>
              <a:rPr lang="en-GB" dirty="0">
                <a:latin typeface="Calibri"/>
                <a:cs typeface="Calibri"/>
              </a:rPr>
              <a:t> </a:t>
            </a:r>
            <a:r>
              <a:rPr lang="en-GB" dirty="0" err="1">
                <a:latin typeface="Calibri"/>
                <a:cs typeface="Calibri"/>
              </a:rPr>
              <a:t>nghẹt</a:t>
            </a:r>
            <a:r>
              <a:rPr lang="en-GB" dirty="0">
                <a:latin typeface="Calibri"/>
                <a:cs typeface="Calibri"/>
              </a:rPr>
              <a:t> </a:t>
            </a:r>
            <a:r>
              <a:rPr lang="en-GB" dirty="0" err="1">
                <a:latin typeface="Calibri"/>
                <a:cs typeface="Calibri"/>
              </a:rPr>
              <a:t>như</a:t>
            </a:r>
            <a:r>
              <a:rPr lang="en-GB" dirty="0">
                <a:latin typeface="Calibri"/>
                <a:cs typeface="Calibri"/>
              </a:rPr>
              <a:t> baby. </a:t>
            </a:r>
            <a:r>
              <a:rPr lang="en-GB" b="1" u="sng" dirty="0" err="1">
                <a:latin typeface="Calibri"/>
                <a:cs typeface="Calibri"/>
              </a:rPr>
              <a:t>Kết</a:t>
            </a:r>
            <a:r>
              <a:rPr lang="en-GB" b="1" u="sng" dirty="0">
                <a:latin typeface="Calibri"/>
                <a:cs typeface="Calibri"/>
              </a:rPr>
              <a:t>: only babies </a:t>
            </a:r>
            <a:r>
              <a:rPr lang="en-GB" b="1" u="sng" dirty="0" err="1">
                <a:latin typeface="Calibri"/>
                <a:cs typeface="Calibri"/>
              </a:rPr>
              <a:t>bị</a:t>
            </a:r>
            <a:r>
              <a:rPr lang="en-GB" b="1" u="sng" dirty="0">
                <a:latin typeface="Calibri"/>
                <a:cs typeface="Calibri"/>
              </a:rPr>
              <a:t> </a:t>
            </a:r>
            <a:r>
              <a:rPr lang="en-GB" b="1" u="sng" dirty="0" err="1">
                <a:latin typeface="Calibri"/>
                <a:cs typeface="Calibri"/>
              </a:rPr>
              <a:t>viêm</a:t>
            </a:r>
            <a:r>
              <a:rPr lang="en-GB" b="1" u="sng" dirty="0">
                <a:latin typeface="Calibri"/>
                <a:cs typeface="Calibri"/>
              </a:rPr>
              <a:t> TPQ.</a:t>
            </a:r>
          </a:p>
          <a:p>
            <a:pPr marL="285750" indent="-285750">
              <a:buFont typeface="Calibri"/>
              <a:buChar char="-"/>
            </a:pPr>
            <a:r>
              <a:rPr lang="en-GB" dirty="0">
                <a:latin typeface="Calibri"/>
                <a:cs typeface="Calibri"/>
              </a:rPr>
              <a:t>TH16: TPQ </a:t>
            </a:r>
            <a:r>
              <a:rPr lang="en-GB" dirty="0" err="1">
                <a:latin typeface="Calibri"/>
                <a:cs typeface="Calibri"/>
              </a:rPr>
              <a:t>tận</a:t>
            </a:r>
            <a:r>
              <a:rPr lang="en-GB" dirty="0">
                <a:latin typeface="Calibri"/>
                <a:cs typeface="Calibri"/>
              </a:rPr>
              <a:t>.</a:t>
            </a:r>
            <a:endParaRPr lang="en-GB" b="1" u="sng" dirty="0">
              <a:latin typeface="Calibri"/>
              <a:cs typeface="Calibri"/>
            </a:endParaRPr>
          </a:p>
          <a:p>
            <a:pPr marL="285750" indent="-285750">
              <a:buFont typeface="Calibri"/>
              <a:buChar char="-"/>
            </a:pPr>
            <a:r>
              <a:rPr lang="en-GB" dirty="0">
                <a:latin typeface="Calibri"/>
                <a:cs typeface="Arial"/>
              </a:rPr>
              <a:t>TH17 – onwards: </a:t>
            </a:r>
            <a:r>
              <a:rPr lang="en-GB" dirty="0" err="1">
                <a:latin typeface="Calibri"/>
                <a:cs typeface="Arial"/>
              </a:rPr>
              <a:t>có</a:t>
            </a:r>
            <a:r>
              <a:rPr lang="en-GB" dirty="0">
                <a:latin typeface="Calibri"/>
                <a:cs typeface="Arial"/>
              </a:rPr>
              <a:t> </a:t>
            </a:r>
            <a:r>
              <a:rPr lang="en-GB" dirty="0" err="1">
                <a:latin typeface="Calibri"/>
                <a:cs typeface="Arial"/>
              </a:rPr>
              <a:t>túi</a:t>
            </a:r>
            <a:r>
              <a:rPr lang="en-GB" dirty="0">
                <a:latin typeface="Calibri"/>
                <a:cs typeface="Arial"/>
              </a:rPr>
              <a:t> </a:t>
            </a:r>
            <a:r>
              <a:rPr lang="en-GB" dirty="0" err="1">
                <a:latin typeface="Calibri"/>
                <a:cs typeface="Arial"/>
              </a:rPr>
              <a:t>phế</a:t>
            </a:r>
            <a:r>
              <a:rPr lang="en-GB" dirty="0">
                <a:latin typeface="Calibri"/>
                <a:cs typeface="Arial"/>
              </a:rPr>
              <a:t> </a:t>
            </a:r>
            <a:r>
              <a:rPr lang="en-GB" dirty="0" err="1">
                <a:latin typeface="Calibri"/>
                <a:cs typeface="Arial"/>
              </a:rPr>
              <a:t>nang</a:t>
            </a:r>
            <a:r>
              <a:rPr lang="en-GB" dirty="0">
                <a:latin typeface="Calibri"/>
                <a:cs typeface="Arial"/>
              </a:rPr>
              <a:t>, </a:t>
            </a:r>
            <a:r>
              <a:rPr lang="en-GB" dirty="0" err="1">
                <a:latin typeface="Calibri"/>
                <a:cs typeface="Arial"/>
              </a:rPr>
              <a:t>có</a:t>
            </a:r>
            <a:r>
              <a:rPr lang="en-GB" dirty="0">
                <a:latin typeface="Calibri"/>
                <a:cs typeface="Arial"/>
              </a:rPr>
              <a:t> </a:t>
            </a:r>
            <a:r>
              <a:rPr lang="en-GB" dirty="0" err="1">
                <a:latin typeface="Calibri"/>
                <a:cs typeface="Arial"/>
              </a:rPr>
              <a:t>trao</a:t>
            </a:r>
            <a:r>
              <a:rPr lang="en-GB" dirty="0">
                <a:latin typeface="Calibri"/>
                <a:cs typeface="Arial"/>
              </a:rPr>
              <a:t> </a:t>
            </a:r>
            <a:r>
              <a:rPr lang="en-GB" dirty="0" err="1">
                <a:latin typeface="Calibri"/>
                <a:cs typeface="Arial"/>
              </a:rPr>
              <a:t>đổi</a:t>
            </a:r>
            <a:r>
              <a:rPr lang="en-GB" dirty="0">
                <a:latin typeface="Calibri"/>
                <a:cs typeface="Arial"/>
              </a:rPr>
              <a:t> </a:t>
            </a:r>
            <a:r>
              <a:rPr lang="en-GB" dirty="0" err="1">
                <a:latin typeface="Calibri"/>
                <a:cs typeface="Arial"/>
              </a:rPr>
              <a:t>khí</a:t>
            </a:r>
            <a:r>
              <a:rPr lang="en-GB" dirty="0">
                <a:latin typeface="Calibri"/>
                <a:cs typeface="Arial"/>
              </a:rPr>
              <a:t>.</a:t>
            </a:r>
          </a:p>
          <a:p>
            <a:pPr marL="285750" indent="-285750">
              <a:buFont typeface="Calibri"/>
              <a:buChar char="-"/>
            </a:pPr>
            <a:r>
              <a:rPr lang="en-GB" dirty="0">
                <a:latin typeface="Calibri"/>
                <a:cs typeface="Arial"/>
              </a:rPr>
              <a:t>TH17-TH20: </a:t>
            </a:r>
            <a:r>
              <a:rPr lang="en-GB" dirty="0" err="1">
                <a:latin typeface="Calibri"/>
                <a:cs typeface="Arial"/>
              </a:rPr>
              <a:t>tiếu</a:t>
            </a:r>
            <a:r>
              <a:rPr lang="en-GB" dirty="0">
                <a:latin typeface="Calibri"/>
                <a:cs typeface="Arial"/>
              </a:rPr>
              <a:t> </a:t>
            </a:r>
            <a:r>
              <a:rPr lang="en-GB" dirty="0" err="1">
                <a:latin typeface="Calibri"/>
                <a:cs typeface="Arial"/>
              </a:rPr>
              <a:t>phế</a:t>
            </a:r>
            <a:r>
              <a:rPr lang="en-GB" dirty="0">
                <a:latin typeface="Calibri"/>
                <a:cs typeface="Arial"/>
              </a:rPr>
              <a:t> </a:t>
            </a:r>
            <a:r>
              <a:rPr lang="en-GB" dirty="0" err="1">
                <a:latin typeface="Calibri"/>
                <a:cs typeface="Arial"/>
              </a:rPr>
              <a:t>quản</a:t>
            </a:r>
            <a:r>
              <a:rPr lang="en-GB" dirty="0">
                <a:latin typeface="Calibri"/>
                <a:cs typeface="Arial"/>
              </a:rPr>
              <a:t> </a:t>
            </a:r>
            <a:r>
              <a:rPr lang="en-GB" dirty="0" err="1">
                <a:latin typeface="Calibri"/>
                <a:cs typeface="Arial"/>
              </a:rPr>
              <a:t>hô</a:t>
            </a:r>
            <a:r>
              <a:rPr lang="en-GB" dirty="0">
                <a:latin typeface="Calibri"/>
                <a:cs typeface="Arial"/>
              </a:rPr>
              <a:t> </a:t>
            </a:r>
            <a:r>
              <a:rPr lang="en-GB" dirty="0" err="1">
                <a:latin typeface="Calibri"/>
                <a:cs typeface="Arial"/>
              </a:rPr>
              <a:t>hấp</a:t>
            </a:r>
            <a:r>
              <a:rPr lang="en-GB" dirty="0">
                <a:latin typeface="Calibri"/>
                <a:cs typeface="Arial"/>
              </a:rPr>
              <a:t>.</a:t>
            </a:r>
          </a:p>
          <a:p>
            <a:pPr marL="285750" indent="-285750">
              <a:buFont typeface="Calibri"/>
              <a:buChar char="-"/>
            </a:pPr>
            <a:r>
              <a:rPr lang="en-GB" dirty="0">
                <a:latin typeface="Calibri"/>
                <a:cs typeface="Arial"/>
              </a:rPr>
              <a:t>TH21-TH23: </a:t>
            </a:r>
            <a:r>
              <a:rPr lang="en-GB" dirty="0" err="1">
                <a:latin typeface="Calibri"/>
                <a:cs typeface="Arial"/>
              </a:rPr>
              <a:t>túi</a:t>
            </a:r>
            <a:r>
              <a:rPr lang="en-GB" dirty="0">
                <a:latin typeface="Calibri"/>
                <a:cs typeface="Arial"/>
              </a:rPr>
              <a:t> </a:t>
            </a:r>
            <a:r>
              <a:rPr lang="en-GB" dirty="0" err="1">
                <a:latin typeface="Calibri"/>
                <a:cs typeface="Arial"/>
              </a:rPr>
              <a:t>phế</a:t>
            </a:r>
            <a:r>
              <a:rPr lang="en-GB" dirty="0">
                <a:latin typeface="Calibri"/>
                <a:cs typeface="Arial"/>
              </a:rPr>
              <a:t> </a:t>
            </a:r>
            <a:r>
              <a:rPr lang="en-GB" dirty="0" err="1">
                <a:latin typeface="Calibri"/>
                <a:cs typeface="Arial"/>
              </a:rPr>
              <a:t>nang</a:t>
            </a:r>
            <a:r>
              <a:rPr lang="en-GB" dirty="0">
                <a:latin typeface="Calibri"/>
                <a:cs typeface="Arial"/>
              </a:rPr>
              <a:t>.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1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14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14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614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14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14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61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614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614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614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614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614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614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614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1" dur="500"/>
                                        <p:tgtEl>
                                          <p:spTgt spid="614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6" dur="500"/>
                                        <p:tgtEl>
                                          <p:spTgt spid="614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1" dur="500"/>
                                        <p:tgtEl>
                                          <p:spTgt spid="614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614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614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47" grpId="0" animBg="1"/>
      <p:bldP spid="61448" grpId="0" animBg="1"/>
      <p:bldP spid="61449" grpId="0" animBg="1"/>
      <p:bldP spid="61450" grpId="0" animBg="1"/>
      <p:bldP spid="61451" grpId="0" animBg="1"/>
      <p:bldP spid="61452" grpId="0" animBg="1"/>
      <p:bldP spid="61453" grpId="0" animBg="1"/>
      <p:bldP spid="61454" grpId="0" animBg="1"/>
      <p:bldP spid="61455" grpId="0" animBg="1"/>
      <p:bldP spid="61456" grpId="0"/>
      <p:bldP spid="61457" grpId="0"/>
      <p:bldP spid="61458" grpId="0"/>
      <p:bldP spid="61459" grpId="0"/>
      <p:bldP spid="61460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706" name="Picture 2" descr="khi quan va cac phe quan chinh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57588" y="0"/>
            <a:ext cx="5662612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2707" name="Text Box 4"/>
          <p:cNvSpPr>
            <a:spLocks noGrp="1" noChangeArrowheads="1"/>
          </p:cNvSpPr>
          <p:nvPr>
            <p:ph idx="1"/>
          </p:nvPr>
        </p:nvSpPr>
        <p:spPr>
          <a:xfrm>
            <a:off x="44450" y="1981200"/>
            <a:ext cx="4070350" cy="3124200"/>
          </a:xfrm>
        </p:spPr>
        <p:txBody>
          <a:bodyPr/>
          <a:lstStyle/>
          <a:p>
            <a:pPr eaLnBrk="1" hangingPunct="1">
              <a:buSzPct val="80000"/>
              <a:buFont typeface="Wingdings" panose="05000000000000000000" pitchFamily="2" charset="2"/>
              <a:buChar char="q"/>
            </a:pPr>
            <a:r>
              <a:rPr lang="en-US">
                <a:latin typeface="Times New Roman" panose="02020603050405020304" pitchFamily="18" charset="0"/>
              </a:rPr>
              <a:t>Dài 12 cm , rộng 1 cm.</a:t>
            </a:r>
          </a:p>
          <a:p>
            <a:pPr eaLnBrk="1" hangingPunct="1">
              <a:buSzPct val="80000"/>
              <a:buFont typeface="Wingdings" panose="05000000000000000000" pitchFamily="2" charset="2"/>
              <a:buChar char="q"/>
            </a:pPr>
            <a:r>
              <a:rPr lang="en-US">
                <a:latin typeface="Times New Roman" panose="02020603050405020304" pitchFamily="18" charset="0"/>
              </a:rPr>
              <a:t>16 </a:t>
            </a:r>
            <a:r>
              <a:rPr lang="en-US">
                <a:latin typeface="Times New Roman" panose="02020603050405020304" pitchFamily="18" charset="0"/>
                <a:sym typeface="Wingdings" panose="05000000000000000000" pitchFamily="2" charset="2"/>
              </a:rPr>
              <a:t> 20 nửa vòng sụn xếp chồng lên nhau.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endParaRPr lang="en-US" sz="1800">
              <a:sym typeface="Wingdings" panose="05000000000000000000" pitchFamily="2" charset="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6" descr="hh-1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3243263" y="1371600"/>
            <a:ext cx="3690937" cy="5257800"/>
          </a:xfrm>
          <a:noFill/>
        </p:spPr>
      </p:pic>
      <p:sp>
        <p:nvSpPr>
          <p:cNvPr id="2055" name="Line 7"/>
          <p:cNvSpPr>
            <a:spLocks noChangeShapeType="1"/>
          </p:cNvSpPr>
          <p:nvPr/>
        </p:nvSpPr>
        <p:spPr bwMode="auto">
          <a:xfrm flipH="1">
            <a:off x="2819400" y="2667000"/>
            <a:ext cx="12192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056" name="Line 8"/>
          <p:cNvSpPr>
            <a:spLocks noChangeShapeType="1"/>
          </p:cNvSpPr>
          <p:nvPr/>
        </p:nvSpPr>
        <p:spPr bwMode="auto">
          <a:xfrm flipV="1">
            <a:off x="4800600" y="2895600"/>
            <a:ext cx="2133600" cy="2286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057" name="Line 9"/>
          <p:cNvSpPr>
            <a:spLocks noChangeShapeType="1"/>
          </p:cNvSpPr>
          <p:nvPr/>
        </p:nvSpPr>
        <p:spPr bwMode="auto">
          <a:xfrm flipH="1">
            <a:off x="2590800" y="3581400"/>
            <a:ext cx="2209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058" name="Line 10"/>
          <p:cNvSpPr>
            <a:spLocks noChangeShapeType="1"/>
          </p:cNvSpPr>
          <p:nvPr/>
        </p:nvSpPr>
        <p:spPr bwMode="auto">
          <a:xfrm flipH="1">
            <a:off x="2514600" y="4114800"/>
            <a:ext cx="2438400" cy="4572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059" name="Line 11"/>
          <p:cNvSpPr>
            <a:spLocks noChangeShapeType="1"/>
          </p:cNvSpPr>
          <p:nvPr/>
        </p:nvSpPr>
        <p:spPr bwMode="auto">
          <a:xfrm flipH="1">
            <a:off x="2514600" y="4800600"/>
            <a:ext cx="2362200" cy="9144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060" name="Line 12"/>
          <p:cNvSpPr>
            <a:spLocks noChangeShapeType="1"/>
          </p:cNvSpPr>
          <p:nvPr/>
        </p:nvSpPr>
        <p:spPr bwMode="auto">
          <a:xfrm flipV="1">
            <a:off x="5334000" y="4495800"/>
            <a:ext cx="1905000" cy="6858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061" name="Line 13"/>
          <p:cNvSpPr>
            <a:spLocks noChangeShapeType="1"/>
          </p:cNvSpPr>
          <p:nvPr/>
        </p:nvSpPr>
        <p:spPr bwMode="auto">
          <a:xfrm>
            <a:off x="5943600" y="5638800"/>
            <a:ext cx="1447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062" name="Rectangle 14"/>
          <p:cNvSpPr>
            <a:spLocks noChangeArrowheads="1"/>
          </p:cNvSpPr>
          <p:nvPr/>
        </p:nvSpPr>
        <p:spPr bwMode="auto">
          <a:xfrm>
            <a:off x="1828800" y="22098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MŨI</a:t>
            </a:r>
          </a:p>
        </p:txBody>
      </p:sp>
      <p:sp>
        <p:nvSpPr>
          <p:cNvPr id="2063" name="Rectangle 15"/>
          <p:cNvSpPr>
            <a:spLocks noChangeArrowheads="1"/>
          </p:cNvSpPr>
          <p:nvPr/>
        </p:nvSpPr>
        <p:spPr bwMode="auto">
          <a:xfrm>
            <a:off x="1295400" y="31242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THANH QUẢN</a:t>
            </a:r>
          </a:p>
        </p:txBody>
      </p:sp>
      <p:sp>
        <p:nvSpPr>
          <p:cNvPr id="2064" name="Rectangle 16"/>
          <p:cNvSpPr>
            <a:spLocks noChangeArrowheads="1"/>
          </p:cNvSpPr>
          <p:nvPr/>
        </p:nvSpPr>
        <p:spPr bwMode="auto">
          <a:xfrm>
            <a:off x="6858000" y="24384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HẦU</a:t>
            </a:r>
          </a:p>
        </p:txBody>
      </p:sp>
      <p:sp>
        <p:nvSpPr>
          <p:cNvPr id="2065" name="Rectangle 17"/>
          <p:cNvSpPr>
            <a:spLocks noChangeArrowheads="1"/>
          </p:cNvSpPr>
          <p:nvPr/>
        </p:nvSpPr>
        <p:spPr bwMode="auto">
          <a:xfrm>
            <a:off x="1371600" y="41148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KHÍ QUẢN</a:t>
            </a:r>
          </a:p>
        </p:txBody>
      </p:sp>
      <p:sp>
        <p:nvSpPr>
          <p:cNvPr id="2066" name="Rectangle 18"/>
          <p:cNvSpPr>
            <a:spLocks noChangeArrowheads="1"/>
          </p:cNvSpPr>
          <p:nvPr/>
        </p:nvSpPr>
        <p:spPr bwMode="auto">
          <a:xfrm>
            <a:off x="1447800" y="52578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PHẾ QUẢN</a:t>
            </a:r>
          </a:p>
        </p:txBody>
      </p:sp>
      <p:sp>
        <p:nvSpPr>
          <p:cNvPr id="2067" name="Rectangle 19"/>
          <p:cNvSpPr>
            <a:spLocks noChangeArrowheads="1"/>
          </p:cNvSpPr>
          <p:nvPr/>
        </p:nvSpPr>
        <p:spPr bwMode="auto">
          <a:xfrm>
            <a:off x="7315200" y="40386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TIM</a:t>
            </a:r>
          </a:p>
        </p:txBody>
      </p:sp>
      <p:sp>
        <p:nvSpPr>
          <p:cNvPr id="2068" name="Rectangle 20"/>
          <p:cNvSpPr>
            <a:spLocks noChangeArrowheads="1"/>
          </p:cNvSpPr>
          <p:nvPr/>
        </p:nvSpPr>
        <p:spPr bwMode="auto">
          <a:xfrm>
            <a:off x="7315200" y="51816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PHỔI</a:t>
            </a:r>
          </a:p>
        </p:txBody>
      </p:sp>
      <p:sp>
        <p:nvSpPr>
          <p:cNvPr id="2069" name="Rectangle 21"/>
          <p:cNvSpPr>
            <a:spLocks noChangeArrowheads="1"/>
          </p:cNvSpPr>
          <p:nvPr/>
        </p:nvSpPr>
        <p:spPr bwMode="auto">
          <a:xfrm>
            <a:off x="457200" y="11430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endParaRPr lang="en-US" u="sng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228600"/>
            <a:ext cx="8763000" cy="563563"/>
          </a:xfrm>
        </p:spPr>
        <p:txBody>
          <a:bodyPr/>
          <a:lstStyle/>
          <a:p>
            <a:pPr eaLnBrk="1" hangingPunct="1"/>
            <a:r>
              <a:rPr lang="en-US"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HỆ HÔ HẤP</a:t>
            </a:r>
            <a:endParaRPr lang="en-SG" sz="48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4351D7-B366-1A21-D86D-FBD930B53D0E}"/>
              </a:ext>
            </a:extLst>
          </p:cNvPr>
          <p:cNvSpPr txBox="1"/>
          <p:nvPr/>
        </p:nvSpPr>
        <p:spPr>
          <a:xfrm>
            <a:off x="3248350" y="332139"/>
            <a:ext cx="466777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dirty="0" err="1">
                <a:latin typeface="Calibri"/>
                <a:cs typeface="Arial"/>
              </a:rPr>
              <a:t>Cuối</a:t>
            </a:r>
            <a:r>
              <a:rPr lang="en-GB" dirty="0">
                <a:latin typeface="Calibri"/>
                <a:cs typeface="Arial"/>
              </a:rPr>
              <a:t> </a:t>
            </a:r>
            <a:r>
              <a:rPr lang="en-GB" dirty="0" err="1">
                <a:latin typeface="Calibri"/>
                <a:cs typeface="Arial"/>
              </a:rPr>
              <a:t>Phế</a:t>
            </a:r>
            <a:r>
              <a:rPr lang="en-GB" dirty="0">
                <a:latin typeface="Calibri"/>
                <a:cs typeface="Arial"/>
              </a:rPr>
              <a:t> </a:t>
            </a:r>
            <a:r>
              <a:rPr lang="en-GB" dirty="0" err="1">
                <a:latin typeface="Calibri"/>
                <a:cs typeface="Arial"/>
              </a:rPr>
              <a:t>quản</a:t>
            </a:r>
            <a:r>
              <a:rPr lang="en-GB" dirty="0">
                <a:latin typeface="Calibri"/>
                <a:cs typeface="Arial"/>
              </a:rPr>
              <a:t> </a:t>
            </a:r>
            <a:r>
              <a:rPr lang="en-GB" dirty="0" err="1">
                <a:latin typeface="Calibri"/>
                <a:cs typeface="Arial"/>
              </a:rPr>
              <a:t>là</a:t>
            </a:r>
            <a:r>
              <a:rPr lang="en-GB" dirty="0">
                <a:latin typeface="Calibri"/>
                <a:cs typeface="Arial"/>
              </a:rPr>
              <a:t> </a:t>
            </a:r>
            <a:r>
              <a:rPr lang="en-GB" dirty="0" err="1">
                <a:latin typeface="Calibri"/>
                <a:cs typeface="Arial"/>
              </a:rPr>
              <a:t>phế</a:t>
            </a:r>
            <a:r>
              <a:rPr lang="en-GB" dirty="0">
                <a:latin typeface="Calibri"/>
                <a:cs typeface="Arial"/>
              </a:rPr>
              <a:t> </a:t>
            </a:r>
            <a:r>
              <a:rPr lang="en-GB" dirty="0" err="1">
                <a:latin typeface="Calibri"/>
                <a:cs typeface="Arial"/>
              </a:rPr>
              <a:t>nang</a:t>
            </a:r>
            <a:r>
              <a:rPr lang="en-GB" dirty="0">
                <a:latin typeface="Calibri"/>
                <a:cs typeface="Arial"/>
              </a:rPr>
              <a:t> (</a:t>
            </a:r>
            <a:r>
              <a:rPr lang="en-GB" dirty="0" err="1">
                <a:latin typeface="Calibri"/>
                <a:cs typeface="Arial"/>
              </a:rPr>
              <a:t>phế</a:t>
            </a:r>
            <a:r>
              <a:rPr lang="en-GB" dirty="0">
                <a:latin typeface="Calibri"/>
                <a:cs typeface="Arial"/>
              </a:rPr>
              <a:t> </a:t>
            </a:r>
            <a:r>
              <a:rPr lang="en-GB" dirty="0" err="1">
                <a:latin typeface="Calibri"/>
                <a:cs typeface="Arial"/>
              </a:rPr>
              <a:t>nang</a:t>
            </a:r>
            <a:r>
              <a:rPr lang="en-GB" dirty="0">
                <a:latin typeface="Calibri"/>
                <a:cs typeface="Arial"/>
              </a:rPr>
              <a:t> </a:t>
            </a:r>
            <a:r>
              <a:rPr lang="en-GB" dirty="0" err="1">
                <a:latin typeface="Calibri"/>
                <a:cs typeface="Arial"/>
              </a:rPr>
              <a:t>là</a:t>
            </a:r>
            <a:r>
              <a:rPr lang="en-GB" dirty="0">
                <a:latin typeface="Calibri"/>
                <a:cs typeface="Arial"/>
              </a:rPr>
              <a:t> 1 </a:t>
            </a:r>
            <a:r>
              <a:rPr lang="en-GB" dirty="0" err="1">
                <a:latin typeface="Calibri"/>
                <a:cs typeface="Arial"/>
              </a:rPr>
              <a:t>phần</a:t>
            </a:r>
            <a:r>
              <a:rPr lang="en-GB" dirty="0">
                <a:latin typeface="Calibri"/>
                <a:cs typeface="Arial"/>
              </a:rPr>
              <a:t> </a:t>
            </a:r>
            <a:r>
              <a:rPr lang="en-GB" dirty="0" err="1">
                <a:latin typeface="Calibri"/>
                <a:cs typeface="Arial"/>
              </a:rPr>
              <a:t>của</a:t>
            </a:r>
            <a:r>
              <a:rPr lang="en-GB" dirty="0">
                <a:latin typeface="Calibri"/>
                <a:cs typeface="Arial"/>
              </a:rPr>
              <a:t> </a:t>
            </a:r>
            <a:r>
              <a:rPr lang="en-GB" dirty="0" err="1">
                <a:latin typeface="Calibri"/>
                <a:cs typeface="Arial"/>
              </a:rPr>
              <a:t>nhu</a:t>
            </a:r>
            <a:r>
              <a:rPr lang="en-GB" dirty="0">
                <a:latin typeface="Calibri"/>
                <a:cs typeface="Arial"/>
              </a:rPr>
              <a:t> </a:t>
            </a:r>
            <a:r>
              <a:rPr lang="en-GB" dirty="0" err="1">
                <a:latin typeface="Calibri"/>
                <a:cs typeface="Arial"/>
              </a:rPr>
              <a:t>mô</a:t>
            </a:r>
            <a:r>
              <a:rPr lang="en-GB" dirty="0">
                <a:latin typeface="Calibri"/>
                <a:cs typeface="Arial"/>
              </a:rPr>
              <a:t> </a:t>
            </a:r>
            <a:r>
              <a:rPr lang="en-GB" dirty="0" err="1">
                <a:latin typeface="Calibri"/>
                <a:cs typeface="Arial"/>
              </a:rPr>
              <a:t>phổi</a:t>
            </a:r>
            <a:r>
              <a:rPr lang="en-GB" dirty="0">
                <a:latin typeface="Calibri"/>
                <a:cs typeface="Arial"/>
              </a:rPr>
              <a:t> - </a:t>
            </a:r>
            <a:r>
              <a:rPr lang="en-GB" dirty="0" err="1">
                <a:latin typeface="Calibri"/>
                <a:cs typeface="Arial"/>
              </a:rPr>
              <a:t>gồm</a:t>
            </a:r>
            <a:r>
              <a:rPr lang="en-GB" dirty="0">
                <a:latin typeface="Calibri"/>
                <a:cs typeface="Arial"/>
              </a:rPr>
              <a:t> </a:t>
            </a:r>
            <a:r>
              <a:rPr lang="en-GB" dirty="0" err="1">
                <a:latin typeface="Calibri"/>
                <a:cs typeface="Arial"/>
              </a:rPr>
              <a:t>phế</a:t>
            </a:r>
            <a:r>
              <a:rPr lang="en-GB" dirty="0">
                <a:latin typeface="Calibri"/>
                <a:cs typeface="Arial"/>
              </a:rPr>
              <a:t> </a:t>
            </a:r>
            <a:r>
              <a:rPr lang="en-GB" dirty="0" err="1">
                <a:latin typeface="Calibri"/>
                <a:cs typeface="Arial"/>
              </a:rPr>
              <a:t>nang</a:t>
            </a:r>
            <a:r>
              <a:rPr lang="en-GB" dirty="0">
                <a:latin typeface="Calibri"/>
                <a:cs typeface="Arial"/>
              </a:rPr>
              <a:t> </a:t>
            </a:r>
            <a:r>
              <a:rPr lang="en-GB" dirty="0" err="1">
                <a:latin typeface="Calibri"/>
                <a:cs typeface="Arial"/>
              </a:rPr>
              <a:t>và</a:t>
            </a:r>
            <a:r>
              <a:rPr lang="en-GB" dirty="0">
                <a:latin typeface="Calibri"/>
                <a:cs typeface="Arial"/>
              </a:rPr>
              <a:t> </a:t>
            </a:r>
            <a:r>
              <a:rPr lang="en-GB" dirty="0" err="1">
                <a:latin typeface="Calibri"/>
                <a:cs typeface="Arial"/>
              </a:rPr>
              <a:t>mô</a:t>
            </a:r>
            <a:r>
              <a:rPr lang="en-GB" dirty="0">
                <a:latin typeface="Calibri"/>
                <a:cs typeface="Arial"/>
              </a:rPr>
              <a:t> </a:t>
            </a:r>
            <a:r>
              <a:rPr lang="en-GB" dirty="0" err="1">
                <a:latin typeface="Calibri"/>
                <a:cs typeface="Arial"/>
              </a:rPr>
              <a:t>kẽ</a:t>
            </a:r>
            <a:r>
              <a:rPr lang="en-GB" dirty="0">
                <a:latin typeface="Calibri"/>
                <a:cs typeface="Arial"/>
              </a:rPr>
              <a:t>).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0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0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0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20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0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0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0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0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20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0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0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8" dur="500"/>
                                        <p:tgtEl>
                                          <p:spTgt spid="20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0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0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9" dur="500"/>
                                        <p:tgtEl>
                                          <p:spTgt spid="2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20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20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3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800" decel="100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800" decel="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800" decel="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800" decel="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55" grpId="0" animBg="1"/>
      <p:bldP spid="2056" grpId="0" animBg="1"/>
      <p:bldP spid="2057" grpId="0" animBg="1"/>
      <p:bldP spid="2058" grpId="0" animBg="1"/>
      <p:bldP spid="2059" grpId="0" animBg="1"/>
      <p:bldP spid="2060" grpId="0" animBg="1"/>
      <p:bldP spid="2061" grpId="0" animBg="1"/>
      <p:bldP spid="2062" grpId="0"/>
      <p:bldP spid="2063" grpId="0"/>
      <p:bldP spid="2064" grpId="0"/>
      <p:bldP spid="2065" grpId="0"/>
      <p:bldP spid="2066" grpId="0"/>
      <p:bldP spid="2067" grpId="0"/>
      <p:bldP spid="2068" grpId="0"/>
      <p:bldP spid="2069" grpId="0"/>
      <p:bldP spid="20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712788"/>
          </a:xfrm>
        </p:spPr>
        <p:txBody>
          <a:bodyPr/>
          <a:lstStyle/>
          <a:p>
            <a:pPr algn="l" eaLnBrk="1" hangingPunct="1"/>
            <a:r>
              <a:rPr lang="en-US" sz="3000" b="1">
                <a:solidFill>
                  <a:srgbClr val="FF0000"/>
                </a:solidFill>
                <a:latin typeface="Times New Roman" panose="02020603050405020304" pitchFamily="18" charset="0"/>
              </a:rPr>
              <a:t>CẤU TẠO</a:t>
            </a:r>
          </a:p>
        </p:txBody>
      </p:sp>
      <p:sp>
        <p:nvSpPr>
          <p:cNvPr id="66563" name="Rectangle 3"/>
          <p:cNvSpPr>
            <a:spLocks noGrp="1" noChangeArrowheads="1"/>
          </p:cNvSpPr>
          <p:nvPr>
            <p:ph idx="1"/>
          </p:nvPr>
        </p:nvSpPr>
        <p:spPr>
          <a:xfrm>
            <a:off x="0" y="1524000"/>
            <a:ext cx="4343400" cy="3429000"/>
          </a:xfrm>
        </p:spPr>
        <p:txBody>
          <a:bodyPr/>
          <a:lstStyle/>
          <a:p>
            <a:pPr algn="just" eaLnBrk="1" hangingPunct="1">
              <a:buClr>
                <a:srgbClr val="336600"/>
              </a:buClr>
              <a:buSzPct val="80000"/>
              <a:buFont typeface="Wingdings" panose="05000000000000000000" pitchFamily="2" charset="2"/>
              <a:buChar char="q"/>
              <a:defRPr/>
            </a:pPr>
            <a:r>
              <a:rPr lang="en-US" dirty="0">
                <a:latin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</a:rPr>
              <a:t>Sụn.</a:t>
            </a:r>
            <a:endParaRPr lang="en-US" dirty="0">
              <a:latin typeface="Times New Roman" panose="02020603050405020304" pitchFamily="18" charset="0"/>
            </a:endParaRPr>
          </a:p>
          <a:p>
            <a:pPr algn="just" eaLnBrk="1" hangingPunct="1">
              <a:buClr>
                <a:srgbClr val="336600"/>
              </a:buClr>
              <a:buSzPct val="80000"/>
              <a:buFont typeface="Wingdings" panose="05000000000000000000" pitchFamily="2" charset="2"/>
              <a:buChar char="q"/>
              <a:defRPr/>
            </a:pPr>
            <a:r>
              <a:rPr lang="en-US" dirty="0">
                <a:latin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</a:rPr>
              <a:t>Sợi</a:t>
            </a:r>
            <a:r>
              <a:rPr lang="en-US" dirty="0">
                <a:latin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</a:rPr>
              <a:t>cơ</a:t>
            </a:r>
            <a:r>
              <a:rPr lang="en-US" dirty="0">
                <a:latin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</a:rPr>
              <a:t>trơn.</a:t>
            </a:r>
            <a:endParaRPr lang="en-US" dirty="0">
              <a:latin typeface="Times New Roman" panose="02020603050405020304" pitchFamily="18" charset="0"/>
            </a:endParaRPr>
          </a:p>
          <a:p>
            <a:pPr algn="just" eaLnBrk="1" hangingPunct="1">
              <a:buClr>
                <a:srgbClr val="336600"/>
              </a:buClr>
              <a:buSzPct val="80000"/>
              <a:buFont typeface="Wingdings" panose="05000000000000000000" pitchFamily="2" charset="2"/>
              <a:buChar char="q"/>
              <a:defRPr/>
            </a:pPr>
            <a:r>
              <a:rPr lang="en-US" dirty="0">
                <a:latin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</a:rPr>
              <a:t>Niêm</a:t>
            </a:r>
            <a:r>
              <a:rPr lang="en-US" dirty="0">
                <a:latin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</a:rPr>
              <a:t>mạc</a:t>
            </a:r>
            <a:r>
              <a:rPr lang="en-US" dirty="0">
                <a:latin typeface="Times New Roman" panose="02020603050405020304" pitchFamily="18" charset="0"/>
              </a:rPr>
              <a:t>: </a:t>
            </a:r>
          </a:p>
          <a:p>
            <a:pPr marL="114300" indent="-114300" algn="just" eaLnBrk="1" hangingPunct="1">
              <a:buClr>
                <a:srgbClr val="336600"/>
              </a:buClr>
              <a:buSzPct val="80000"/>
              <a:buFont typeface="Wingdings" panose="05000000000000000000" pitchFamily="2" charset="2"/>
              <a:buChar char="ü"/>
              <a:defRPr/>
            </a:pPr>
            <a:r>
              <a:rPr lang="en-US" dirty="0">
                <a:latin typeface="Times New Roman" panose="02020603050405020304" pitchFamily="18" charset="0"/>
              </a:rPr>
              <a:t>TB </a:t>
            </a:r>
            <a:r>
              <a:rPr lang="en-US" dirty="0" err="1">
                <a:latin typeface="Times New Roman" panose="02020603050405020304" pitchFamily="18" charset="0"/>
              </a:rPr>
              <a:t>lông</a:t>
            </a:r>
            <a:r>
              <a:rPr lang="en-US" dirty="0">
                <a:latin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</a:rPr>
              <a:t>chuyển</a:t>
            </a:r>
            <a:r>
              <a:rPr lang="en-US" dirty="0">
                <a:latin typeface="Times New Roman" panose="02020603050405020304" pitchFamily="18" charset="0"/>
              </a:rPr>
              <a:t>.</a:t>
            </a:r>
          </a:p>
          <a:p>
            <a:pPr marL="114300" indent="-114300" algn="just" eaLnBrk="1" hangingPunct="1">
              <a:buClr>
                <a:srgbClr val="336600"/>
              </a:buClr>
              <a:buSzPct val="80000"/>
              <a:buFont typeface="Wingdings" panose="05000000000000000000" pitchFamily="2" charset="2"/>
              <a:buChar char="ü"/>
              <a:defRPr/>
            </a:pPr>
            <a:r>
              <a:rPr lang="en-US" dirty="0" err="1">
                <a:latin typeface="Times New Roman" panose="02020603050405020304" pitchFamily="18" charset="0"/>
              </a:rPr>
              <a:t>Tuyến</a:t>
            </a:r>
            <a:r>
              <a:rPr lang="en-US" dirty="0">
                <a:latin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</a:rPr>
              <a:t>tiết</a:t>
            </a:r>
            <a:r>
              <a:rPr lang="en-US" dirty="0">
                <a:latin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</a:rPr>
              <a:t>dịch</a:t>
            </a:r>
            <a:r>
              <a:rPr lang="en-US" dirty="0">
                <a:latin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</a:rPr>
              <a:t>nhầy.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263578-630B-4C48-B6DE-F7E14CF1E316}" type="slidenum">
              <a:rPr lang="en-US"/>
              <a:t>30</a:t>
            </a:fld>
            <a:endParaRPr lang="en-US"/>
          </a:p>
        </p:txBody>
      </p:sp>
      <p:pic>
        <p:nvPicPr>
          <p:cNvPr id="74757" name="Picture 4"/>
          <p:cNvPicPr>
            <a:picLocks noChangeAspect="1" noChangeArrowheads="1"/>
          </p:cNvPicPr>
          <p:nvPr/>
        </p:nvPicPr>
        <p:blipFill>
          <a:blip r:embed="rId2"/>
          <a:srcRect l="56944" t="22974" b="6757"/>
          <a:stretch>
            <a:fillRect/>
          </a:stretch>
        </p:blipFill>
        <p:spPr bwMode="auto">
          <a:xfrm>
            <a:off x="4419600" y="457200"/>
            <a:ext cx="4435475" cy="6181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0852647-EAAA-4977-AF12-F03A80E52DFB}" type="slidenum">
              <a:rPr lang="en-US" altLang="en-US"/>
              <a:t>31</a:t>
            </a:fld>
            <a:endParaRPr lang="en-US" altLang="en-US"/>
          </a:p>
        </p:txBody>
      </p:sp>
      <p:sp>
        <p:nvSpPr>
          <p:cNvPr id="75779" name="Text Box 17"/>
          <p:cNvSpPr txBox="1">
            <a:spLocks noChangeArrowheads="1"/>
          </p:cNvSpPr>
          <p:nvPr/>
        </p:nvSpPr>
        <p:spPr bwMode="auto">
          <a:xfrm>
            <a:off x="457200" y="2590800"/>
            <a:ext cx="8305800" cy="10160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6000" b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PHỔI VÀ MÀNG PHỔI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26" name="Picture 6" descr="PHOI-1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3124200" y="3276600"/>
            <a:ext cx="2582863" cy="3581400"/>
          </a:xfrm>
          <a:noFill/>
        </p:spPr>
      </p:pic>
      <p:pic>
        <p:nvPicPr>
          <p:cNvPr id="77827" name="Picture 11" descr="PHOI-3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3"/>
          <a:srcRect/>
          <a:stretch>
            <a:fillRect/>
          </a:stretch>
        </p:blipFill>
        <p:spPr>
          <a:xfrm>
            <a:off x="6267450" y="1066800"/>
            <a:ext cx="1962150" cy="2971800"/>
          </a:xfrm>
          <a:noFill/>
        </p:spPr>
      </p:pic>
      <p:pic>
        <p:nvPicPr>
          <p:cNvPr id="77828" name="Picture 16" descr="PHOI-5"/>
          <p:cNvPicPr>
            <a:picLocks noGrp="1" noChangeAspect="1" noChangeArrowheads="1"/>
          </p:cNvPicPr>
          <p:nvPr>
            <p:ph sz="quarter" idx="3"/>
          </p:nvPr>
        </p:nvPicPr>
        <p:blipFill>
          <a:blip r:embed="rId4"/>
          <a:srcRect/>
          <a:stretch>
            <a:fillRect/>
          </a:stretch>
        </p:blipFill>
        <p:spPr>
          <a:xfrm>
            <a:off x="304800" y="914400"/>
            <a:ext cx="2209800" cy="3581400"/>
          </a:xfrm>
          <a:noFill/>
        </p:spPr>
      </p:pic>
      <p:sp>
        <p:nvSpPr>
          <p:cNvPr id="71697" name="Line 17"/>
          <p:cNvSpPr>
            <a:spLocks noChangeShapeType="1"/>
          </p:cNvSpPr>
          <p:nvPr/>
        </p:nvSpPr>
        <p:spPr bwMode="auto">
          <a:xfrm>
            <a:off x="1905000" y="1371600"/>
            <a:ext cx="13716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71698" name="Line 18"/>
          <p:cNvSpPr>
            <a:spLocks noChangeShapeType="1"/>
          </p:cNvSpPr>
          <p:nvPr/>
        </p:nvSpPr>
        <p:spPr bwMode="auto">
          <a:xfrm flipH="1">
            <a:off x="5867400" y="1295400"/>
            <a:ext cx="12192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71699" name="Line 19"/>
          <p:cNvSpPr>
            <a:spLocks noChangeShapeType="1"/>
          </p:cNvSpPr>
          <p:nvPr/>
        </p:nvSpPr>
        <p:spPr bwMode="auto">
          <a:xfrm>
            <a:off x="1295400" y="4191000"/>
            <a:ext cx="381000" cy="9144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71700" name="Line 20"/>
          <p:cNvSpPr>
            <a:spLocks noChangeShapeType="1"/>
          </p:cNvSpPr>
          <p:nvPr/>
        </p:nvSpPr>
        <p:spPr bwMode="auto">
          <a:xfrm flipH="1" flipV="1">
            <a:off x="2362200" y="5867400"/>
            <a:ext cx="1752600" cy="6096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71701" name="Line 21"/>
          <p:cNvSpPr>
            <a:spLocks noChangeShapeType="1"/>
          </p:cNvSpPr>
          <p:nvPr/>
        </p:nvSpPr>
        <p:spPr bwMode="auto">
          <a:xfrm>
            <a:off x="1676400" y="2514600"/>
            <a:ext cx="16002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71702" name="Line 22"/>
          <p:cNvSpPr>
            <a:spLocks noChangeShapeType="1"/>
          </p:cNvSpPr>
          <p:nvPr/>
        </p:nvSpPr>
        <p:spPr bwMode="auto">
          <a:xfrm>
            <a:off x="7162800" y="2438400"/>
            <a:ext cx="381000" cy="17526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71703" name="Line 23"/>
          <p:cNvSpPr>
            <a:spLocks noChangeShapeType="1"/>
          </p:cNvSpPr>
          <p:nvPr/>
        </p:nvSpPr>
        <p:spPr bwMode="auto">
          <a:xfrm>
            <a:off x="4572000" y="4800600"/>
            <a:ext cx="1447800" cy="6858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71704" name="Rectangle 24"/>
          <p:cNvSpPr>
            <a:spLocks noChangeArrowheads="1"/>
          </p:cNvSpPr>
          <p:nvPr/>
        </p:nvSpPr>
        <p:spPr bwMode="auto">
          <a:xfrm>
            <a:off x="4267200" y="9144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ĐỈNH PHỔI</a:t>
            </a:r>
          </a:p>
        </p:txBody>
      </p:sp>
      <p:sp>
        <p:nvSpPr>
          <p:cNvPr id="71705" name="Rectangle 25"/>
          <p:cNvSpPr>
            <a:spLocks noChangeArrowheads="1"/>
          </p:cNvSpPr>
          <p:nvPr/>
        </p:nvSpPr>
        <p:spPr bwMode="auto">
          <a:xfrm>
            <a:off x="1371600" y="50292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ĐÁY PHỔI</a:t>
            </a:r>
          </a:p>
        </p:txBody>
      </p:sp>
      <p:sp>
        <p:nvSpPr>
          <p:cNvPr id="77838" name="Rectangle 26"/>
          <p:cNvSpPr>
            <a:spLocks noChangeArrowheads="1"/>
          </p:cNvSpPr>
          <p:nvPr/>
        </p:nvSpPr>
        <p:spPr bwMode="auto">
          <a:xfrm>
            <a:off x="3581400" y="20574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1707" name="Rectangle 27"/>
          <p:cNvSpPr>
            <a:spLocks noChangeArrowheads="1"/>
          </p:cNvSpPr>
          <p:nvPr/>
        </p:nvSpPr>
        <p:spPr bwMode="auto">
          <a:xfrm>
            <a:off x="3810000" y="20574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MẶT ỨC SƯỜN</a:t>
            </a:r>
          </a:p>
        </p:txBody>
      </p:sp>
      <p:sp>
        <p:nvSpPr>
          <p:cNvPr id="71708" name="Rectangle 28"/>
          <p:cNvSpPr>
            <a:spLocks noChangeArrowheads="1"/>
          </p:cNvSpPr>
          <p:nvPr/>
        </p:nvSpPr>
        <p:spPr bwMode="auto">
          <a:xfrm>
            <a:off x="6553200" y="51054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MẶT TRONG</a:t>
            </a:r>
          </a:p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(RỐN PHỔI)</a:t>
            </a:r>
          </a:p>
        </p:txBody>
      </p:sp>
      <p:sp>
        <p:nvSpPr>
          <p:cNvPr id="71709" name="Rectangle 29"/>
          <p:cNvSpPr>
            <a:spLocks noChangeArrowheads="1"/>
          </p:cNvSpPr>
          <p:nvPr/>
        </p:nvSpPr>
        <p:spPr bwMode="auto">
          <a:xfrm>
            <a:off x="7086600" y="39624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MẶT BÊN</a:t>
            </a:r>
          </a:p>
        </p:txBody>
      </p:sp>
      <p:sp>
        <p:nvSpPr>
          <p:cNvPr id="71710" name="Line 30"/>
          <p:cNvSpPr>
            <a:spLocks noChangeShapeType="1"/>
          </p:cNvSpPr>
          <p:nvPr/>
        </p:nvSpPr>
        <p:spPr bwMode="auto">
          <a:xfrm>
            <a:off x="2438400" y="3124200"/>
            <a:ext cx="13716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71711" name="Line 31"/>
          <p:cNvSpPr>
            <a:spLocks noChangeShapeType="1"/>
          </p:cNvSpPr>
          <p:nvPr/>
        </p:nvSpPr>
        <p:spPr bwMode="auto">
          <a:xfrm>
            <a:off x="1295400" y="4038600"/>
            <a:ext cx="13716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71712" name="Rectangle 32"/>
          <p:cNvSpPr>
            <a:spLocks noChangeArrowheads="1"/>
          </p:cNvSpPr>
          <p:nvPr/>
        </p:nvSpPr>
        <p:spPr bwMode="auto">
          <a:xfrm>
            <a:off x="4038600" y="26670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BỜ TRƯỚC</a:t>
            </a:r>
          </a:p>
        </p:txBody>
      </p:sp>
      <p:sp>
        <p:nvSpPr>
          <p:cNvPr id="71713" name="Rectangle 33"/>
          <p:cNvSpPr>
            <a:spLocks noChangeArrowheads="1"/>
          </p:cNvSpPr>
          <p:nvPr/>
        </p:nvSpPr>
        <p:spPr bwMode="auto">
          <a:xfrm>
            <a:off x="2819400" y="35814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BỜ DƯỚI</a:t>
            </a:r>
          </a:p>
        </p:txBody>
      </p:sp>
      <p:sp>
        <p:nvSpPr>
          <p:cNvPr id="77846" name="Title 1"/>
          <p:cNvSpPr>
            <a:spLocks noGrp="1"/>
          </p:cNvSpPr>
          <p:nvPr>
            <p:ph type="title"/>
          </p:nvPr>
        </p:nvSpPr>
        <p:spPr>
          <a:xfrm>
            <a:off x="457200" y="427038"/>
            <a:ext cx="8229600" cy="715962"/>
          </a:xfrm>
        </p:spPr>
        <p:txBody>
          <a:bodyPr/>
          <a:lstStyle/>
          <a:p>
            <a:pPr eaLnBrk="1" hangingPunct="1"/>
            <a:r>
              <a:rPr lang="en-US" sz="4000" b="1">
                <a:solidFill>
                  <a:srgbClr val="FF0000"/>
                </a:solidFill>
                <a:ea typeface="Verdana" panose="020B0604030504040204" pitchFamily="34" charset="0"/>
              </a:rPr>
              <a:t> HÌNH THỂ NGOÀI CỦA PHỔI</a:t>
            </a:r>
            <a:endParaRPr lang="en-US" sz="4000">
              <a:solidFill>
                <a:srgbClr val="FF0000"/>
              </a:solidFill>
              <a:ea typeface="Verdana" panose="020B060403050404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16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16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17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17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716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717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17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717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717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17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717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717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717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717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1" dur="500"/>
                                        <p:tgtEl>
                                          <p:spTgt spid="717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717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717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717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717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717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3" dur="500"/>
                                        <p:tgtEl>
                                          <p:spTgt spid="717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717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717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697" grpId="0" animBg="1"/>
      <p:bldP spid="71698" grpId="0" animBg="1"/>
      <p:bldP spid="71699" grpId="0" animBg="1"/>
      <p:bldP spid="71700" grpId="0" animBg="1"/>
      <p:bldP spid="71701" grpId="0" animBg="1"/>
      <p:bldP spid="71702" grpId="0" animBg="1"/>
      <p:bldP spid="71703" grpId="0" animBg="1"/>
      <p:bldP spid="71704" grpId="0"/>
      <p:bldP spid="71705" grpId="0"/>
      <p:bldP spid="71707" grpId="0"/>
      <p:bldP spid="71708" grpId="0"/>
      <p:bldP spid="71709" grpId="0"/>
      <p:bldP spid="71710" grpId="0" animBg="1"/>
      <p:bldP spid="71711" grpId="0" animBg="1"/>
      <p:bldP spid="71712" grpId="0"/>
      <p:bldP spid="71713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850" name="Picture 6" descr="PHOI-8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2714625" y="1219200"/>
            <a:ext cx="4676775" cy="5486400"/>
          </a:xfrm>
          <a:noFill/>
        </p:spPr>
      </p:pic>
      <p:sp>
        <p:nvSpPr>
          <p:cNvPr id="83975" name="Line 7"/>
          <p:cNvSpPr>
            <a:spLocks noChangeShapeType="1"/>
          </p:cNvSpPr>
          <p:nvPr/>
        </p:nvSpPr>
        <p:spPr bwMode="auto">
          <a:xfrm flipH="1">
            <a:off x="2438400" y="4343400"/>
            <a:ext cx="17526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83976" name="Line 8"/>
          <p:cNvSpPr>
            <a:spLocks noChangeShapeType="1"/>
          </p:cNvSpPr>
          <p:nvPr/>
        </p:nvSpPr>
        <p:spPr bwMode="auto">
          <a:xfrm flipH="1">
            <a:off x="2743200" y="4953000"/>
            <a:ext cx="1143000" cy="4572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83977" name="Line 9"/>
          <p:cNvSpPr>
            <a:spLocks noChangeShapeType="1"/>
          </p:cNvSpPr>
          <p:nvPr/>
        </p:nvSpPr>
        <p:spPr bwMode="auto">
          <a:xfrm>
            <a:off x="6019800" y="4800600"/>
            <a:ext cx="1295400" cy="5334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83978" name="Line 10"/>
          <p:cNvSpPr>
            <a:spLocks noChangeShapeType="1"/>
          </p:cNvSpPr>
          <p:nvPr/>
        </p:nvSpPr>
        <p:spPr bwMode="auto">
          <a:xfrm flipH="1">
            <a:off x="2133600" y="4648200"/>
            <a:ext cx="2209800" cy="76200"/>
          </a:xfrm>
          <a:prstGeom prst="line">
            <a:avLst/>
          </a:prstGeom>
          <a:noFill/>
          <a:ln w="38100">
            <a:solidFill>
              <a:srgbClr val="0099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83979" name="Line 11"/>
          <p:cNvSpPr>
            <a:spLocks noChangeShapeType="1"/>
          </p:cNvSpPr>
          <p:nvPr/>
        </p:nvSpPr>
        <p:spPr bwMode="auto">
          <a:xfrm flipH="1">
            <a:off x="2438400" y="5105400"/>
            <a:ext cx="1447800" cy="990600"/>
          </a:xfrm>
          <a:prstGeom prst="line">
            <a:avLst/>
          </a:prstGeom>
          <a:noFill/>
          <a:ln w="38100">
            <a:solidFill>
              <a:srgbClr val="0099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83980" name="Line 12"/>
          <p:cNvSpPr>
            <a:spLocks noChangeShapeType="1"/>
          </p:cNvSpPr>
          <p:nvPr/>
        </p:nvSpPr>
        <p:spPr bwMode="auto">
          <a:xfrm flipH="1" flipV="1">
            <a:off x="2286000" y="3048000"/>
            <a:ext cx="2286000" cy="914400"/>
          </a:xfrm>
          <a:prstGeom prst="line">
            <a:avLst/>
          </a:prstGeom>
          <a:noFill/>
          <a:ln w="38100">
            <a:solidFill>
              <a:srgbClr val="0099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83981" name="Line 13"/>
          <p:cNvSpPr>
            <a:spLocks noChangeShapeType="1"/>
          </p:cNvSpPr>
          <p:nvPr/>
        </p:nvSpPr>
        <p:spPr bwMode="auto">
          <a:xfrm flipV="1">
            <a:off x="5715000" y="2895600"/>
            <a:ext cx="1981200" cy="1143000"/>
          </a:xfrm>
          <a:prstGeom prst="line">
            <a:avLst/>
          </a:prstGeom>
          <a:noFill/>
          <a:ln w="38100">
            <a:solidFill>
              <a:srgbClr val="0099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83982" name="Line 14"/>
          <p:cNvSpPr>
            <a:spLocks noChangeShapeType="1"/>
          </p:cNvSpPr>
          <p:nvPr/>
        </p:nvSpPr>
        <p:spPr bwMode="auto">
          <a:xfrm>
            <a:off x="6019800" y="5029200"/>
            <a:ext cx="1752600" cy="1219200"/>
          </a:xfrm>
          <a:prstGeom prst="line">
            <a:avLst/>
          </a:prstGeom>
          <a:noFill/>
          <a:ln w="38100">
            <a:solidFill>
              <a:srgbClr val="0099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83983" name="Rectangle 15"/>
          <p:cNvSpPr>
            <a:spLocks noChangeArrowheads="1"/>
          </p:cNvSpPr>
          <p:nvPr/>
        </p:nvSpPr>
        <p:spPr bwMode="auto">
          <a:xfrm>
            <a:off x="1447800" y="49530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KHE CHẾCH</a:t>
            </a:r>
          </a:p>
        </p:txBody>
      </p:sp>
      <p:sp>
        <p:nvSpPr>
          <p:cNvPr id="83984" name="Rectangle 16"/>
          <p:cNvSpPr>
            <a:spLocks noChangeArrowheads="1"/>
          </p:cNvSpPr>
          <p:nvPr/>
        </p:nvSpPr>
        <p:spPr bwMode="auto">
          <a:xfrm>
            <a:off x="990600" y="25146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>
                <a:solidFill>
                  <a:srgbClr val="0099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THÙY TRÊN</a:t>
            </a:r>
          </a:p>
        </p:txBody>
      </p:sp>
      <p:sp>
        <p:nvSpPr>
          <p:cNvPr id="83985" name="Rectangle 17"/>
          <p:cNvSpPr>
            <a:spLocks noChangeArrowheads="1"/>
          </p:cNvSpPr>
          <p:nvPr/>
        </p:nvSpPr>
        <p:spPr bwMode="auto">
          <a:xfrm>
            <a:off x="990600" y="57150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>
                <a:solidFill>
                  <a:srgbClr val="0099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THÙY DƯỚI</a:t>
            </a:r>
          </a:p>
        </p:txBody>
      </p:sp>
      <p:sp>
        <p:nvSpPr>
          <p:cNvPr id="83986" name="Rectangle 18"/>
          <p:cNvSpPr>
            <a:spLocks noChangeArrowheads="1"/>
          </p:cNvSpPr>
          <p:nvPr/>
        </p:nvSpPr>
        <p:spPr bwMode="auto">
          <a:xfrm>
            <a:off x="838200" y="42672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>
                <a:solidFill>
                  <a:srgbClr val="0099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THÙY GIỮA</a:t>
            </a:r>
          </a:p>
        </p:txBody>
      </p:sp>
      <p:sp>
        <p:nvSpPr>
          <p:cNvPr id="83987" name="Rectangle 19"/>
          <p:cNvSpPr>
            <a:spLocks noChangeArrowheads="1"/>
          </p:cNvSpPr>
          <p:nvPr/>
        </p:nvSpPr>
        <p:spPr bwMode="auto">
          <a:xfrm>
            <a:off x="990600" y="38100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KHE NGANG</a:t>
            </a:r>
          </a:p>
        </p:txBody>
      </p:sp>
      <p:sp>
        <p:nvSpPr>
          <p:cNvPr id="83988" name="Rectangle 20"/>
          <p:cNvSpPr>
            <a:spLocks noChangeArrowheads="1"/>
          </p:cNvSpPr>
          <p:nvPr/>
        </p:nvSpPr>
        <p:spPr bwMode="auto">
          <a:xfrm>
            <a:off x="7696200" y="48768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KHE CHẾCH</a:t>
            </a:r>
          </a:p>
        </p:txBody>
      </p:sp>
      <p:sp>
        <p:nvSpPr>
          <p:cNvPr id="83989" name="Rectangle 21"/>
          <p:cNvSpPr>
            <a:spLocks noChangeArrowheads="1"/>
          </p:cNvSpPr>
          <p:nvPr/>
        </p:nvSpPr>
        <p:spPr bwMode="auto">
          <a:xfrm>
            <a:off x="7924800" y="25146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>
                <a:solidFill>
                  <a:srgbClr val="0099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THÙY TRÊN</a:t>
            </a:r>
          </a:p>
        </p:txBody>
      </p:sp>
      <p:sp>
        <p:nvSpPr>
          <p:cNvPr id="83990" name="Rectangle 22"/>
          <p:cNvSpPr>
            <a:spLocks noChangeArrowheads="1"/>
          </p:cNvSpPr>
          <p:nvPr/>
        </p:nvSpPr>
        <p:spPr bwMode="auto">
          <a:xfrm>
            <a:off x="8001000" y="57912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>
                <a:solidFill>
                  <a:srgbClr val="0099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THÙY DƯỚI</a:t>
            </a:r>
          </a:p>
        </p:txBody>
      </p:sp>
      <p:sp>
        <p:nvSpPr>
          <p:cNvPr id="78867" name="Title 1"/>
          <p:cNvSpPr>
            <a:spLocks noGrp="1"/>
          </p:cNvSpPr>
          <p:nvPr>
            <p:ph type="title"/>
          </p:nvPr>
        </p:nvSpPr>
        <p:spPr>
          <a:xfrm>
            <a:off x="457200" y="427038"/>
            <a:ext cx="8229600" cy="715962"/>
          </a:xfrm>
        </p:spPr>
        <p:txBody>
          <a:bodyPr/>
          <a:lstStyle/>
          <a:p>
            <a:pPr eaLnBrk="1" hangingPunct="1"/>
            <a:r>
              <a:rPr lang="en-US" sz="4000" b="1">
                <a:solidFill>
                  <a:srgbClr val="FF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THÙY PHỔI</a:t>
            </a:r>
            <a:endParaRPr lang="en-US" sz="4000">
              <a:solidFill>
                <a:srgbClr val="FF0000"/>
              </a:solidFill>
              <a:latin typeface="Times New Roman" panose="02020603050405020304" pitchFamily="18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39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39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39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839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39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39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839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839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839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839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839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839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839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839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839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839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839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839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3" dur="500"/>
                                        <p:tgtEl>
                                          <p:spTgt spid="839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839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839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4" dur="500"/>
                                        <p:tgtEl>
                                          <p:spTgt spid="839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839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839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975" grpId="0" animBg="1"/>
      <p:bldP spid="83976" grpId="0" animBg="1"/>
      <p:bldP spid="83977" grpId="0" animBg="1"/>
      <p:bldP spid="83978" grpId="0" animBg="1"/>
      <p:bldP spid="83979" grpId="0" animBg="1"/>
      <p:bldP spid="83980" grpId="0" animBg="1"/>
      <p:bldP spid="83981" grpId="0" animBg="1"/>
      <p:bldP spid="83982" grpId="0" animBg="1"/>
      <p:bldP spid="83983" grpId="0"/>
      <p:bldP spid="83984" grpId="0"/>
      <p:bldP spid="83985" grpId="0"/>
      <p:bldP spid="83986" grpId="0"/>
      <p:bldP spid="83987" grpId="0"/>
      <p:bldP spid="83988" grpId="0"/>
      <p:bldP spid="83989" grpId="0"/>
      <p:bldP spid="83990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018" name="Picture 8" descr="KQ-6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2819400" y="1143000"/>
            <a:ext cx="4495800" cy="5562600"/>
          </a:xfrm>
          <a:noFill/>
        </p:spPr>
      </p:pic>
      <p:sp>
        <p:nvSpPr>
          <p:cNvPr id="65545" name="Line 9"/>
          <p:cNvSpPr>
            <a:spLocks noChangeShapeType="1"/>
          </p:cNvSpPr>
          <p:nvPr/>
        </p:nvSpPr>
        <p:spPr bwMode="auto">
          <a:xfrm flipH="1">
            <a:off x="2971800" y="1600200"/>
            <a:ext cx="12192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65546" name="Line 10"/>
          <p:cNvSpPr>
            <a:spLocks noChangeShapeType="1"/>
          </p:cNvSpPr>
          <p:nvPr/>
        </p:nvSpPr>
        <p:spPr bwMode="auto">
          <a:xfrm flipV="1">
            <a:off x="2057400" y="1828800"/>
            <a:ext cx="5029200" cy="0"/>
          </a:xfrm>
          <a:prstGeom prst="line">
            <a:avLst/>
          </a:prstGeom>
          <a:noFill/>
          <a:ln w="38100">
            <a:solidFill>
              <a:srgbClr val="008000"/>
            </a:solidFill>
            <a:prstDash val="sysDot"/>
            <a:round/>
          </a:ln>
        </p:spPr>
        <p:txBody>
          <a:bodyPr/>
          <a:lstStyle/>
          <a:p>
            <a:endParaRPr lang="en-US"/>
          </a:p>
        </p:txBody>
      </p:sp>
      <p:sp>
        <p:nvSpPr>
          <p:cNvPr id="65550" name="Line 14"/>
          <p:cNvSpPr>
            <a:spLocks noChangeShapeType="1"/>
          </p:cNvSpPr>
          <p:nvPr/>
        </p:nvSpPr>
        <p:spPr bwMode="auto">
          <a:xfrm flipV="1">
            <a:off x="2209800" y="4191000"/>
            <a:ext cx="5029200" cy="0"/>
          </a:xfrm>
          <a:prstGeom prst="line">
            <a:avLst/>
          </a:prstGeom>
          <a:noFill/>
          <a:ln w="38100">
            <a:solidFill>
              <a:srgbClr val="008000"/>
            </a:solidFill>
            <a:prstDash val="sysDot"/>
            <a:round/>
          </a:ln>
        </p:spPr>
        <p:txBody>
          <a:bodyPr/>
          <a:lstStyle/>
          <a:p>
            <a:endParaRPr lang="en-US"/>
          </a:p>
        </p:txBody>
      </p:sp>
      <p:sp>
        <p:nvSpPr>
          <p:cNvPr id="65551" name="Line 15"/>
          <p:cNvSpPr>
            <a:spLocks noChangeShapeType="1"/>
          </p:cNvSpPr>
          <p:nvPr/>
        </p:nvSpPr>
        <p:spPr bwMode="auto">
          <a:xfrm flipH="1">
            <a:off x="3429000" y="5334000"/>
            <a:ext cx="914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65552" name="Line 16"/>
          <p:cNvSpPr>
            <a:spLocks noChangeShapeType="1"/>
          </p:cNvSpPr>
          <p:nvPr/>
        </p:nvSpPr>
        <p:spPr bwMode="auto">
          <a:xfrm flipH="1">
            <a:off x="3962400" y="6019800"/>
            <a:ext cx="1524000" cy="4572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65553" name="Line 17"/>
          <p:cNvSpPr>
            <a:spLocks noChangeShapeType="1"/>
          </p:cNvSpPr>
          <p:nvPr/>
        </p:nvSpPr>
        <p:spPr bwMode="auto">
          <a:xfrm>
            <a:off x="5867400" y="5867400"/>
            <a:ext cx="1371600" cy="1524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65554" name="AutoShape 18"/>
          <p:cNvSpPr/>
          <p:nvPr/>
        </p:nvSpPr>
        <p:spPr bwMode="auto">
          <a:xfrm>
            <a:off x="7467600" y="1828800"/>
            <a:ext cx="228600" cy="4724400"/>
          </a:xfrm>
          <a:prstGeom prst="rightBrace">
            <a:avLst>
              <a:gd name="adj1" fmla="val 172222"/>
              <a:gd name="adj2" fmla="val 50000"/>
            </a:avLst>
          </a:prstGeom>
          <a:noFill/>
          <a:ln w="50800">
            <a:solidFill>
              <a:srgbClr val="0000FF"/>
            </a:solidFill>
            <a:round/>
          </a:ln>
        </p:spPr>
        <p:txBody>
          <a:bodyPr wrap="none" anchor="ctr"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555" name="AutoShape 19"/>
          <p:cNvSpPr/>
          <p:nvPr/>
        </p:nvSpPr>
        <p:spPr bwMode="auto">
          <a:xfrm flipH="1">
            <a:off x="1905000" y="4191000"/>
            <a:ext cx="228600" cy="2514600"/>
          </a:xfrm>
          <a:prstGeom prst="rightBrace">
            <a:avLst>
              <a:gd name="adj1" fmla="val 91667"/>
              <a:gd name="adj2" fmla="val 50000"/>
            </a:avLst>
          </a:prstGeom>
          <a:noFill/>
          <a:ln w="50800">
            <a:solidFill>
              <a:srgbClr val="0000FF"/>
            </a:solidFill>
            <a:round/>
          </a:ln>
        </p:spPr>
        <p:txBody>
          <a:bodyPr wrap="none" anchor="ctr"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556" name="Rectangle 20"/>
          <p:cNvSpPr>
            <a:spLocks noChangeArrowheads="1"/>
          </p:cNvSpPr>
          <p:nvPr/>
        </p:nvSpPr>
        <p:spPr bwMode="auto">
          <a:xfrm>
            <a:off x="2209800" y="48768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CHÙM PHẾ</a:t>
            </a:r>
          </a:p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NANG</a:t>
            </a:r>
          </a:p>
        </p:txBody>
      </p:sp>
      <p:sp>
        <p:nvSpPr>
          <p:cNvPr id="65557" name="Rectangle 21"/>
          <p:cNvSpPr>
            <a:spLocks noChangeArrowheads="1"/>
          </p:cNvSpPr>
          <p:nvPr/>
        </p:nvSpPr>
        <p:spPr bwMode="auto">
          <a:xfrm>
            <a:off x="2743200" y="60198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TÚI PHẾ</a:t>
            </a:r>
          </a:p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NANG</a:t>
            </a:r>
          </a:p>
        </p:txBody>
      </p:sp>
      <p:sp>
        <p:nvSpPr>
          <p:cNvPr id="65558" name="Rectangle 22"/>
          <p:cNvSpPr>
            <a:spLocks noChangeArrowheads="1"/>
          </p:cNvSpPr>
          <p:nvPr/>
        </p:nvSpPr>
        <p:spPr bwMode="auto">
          <a:xfrm>
            <a:off x="8001000" y="37338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TIỂU </a:t>
            </a:r>
          </a:p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PHẾ QUẢN</a:t>
            </a:r>
          </a:p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HÔ HẤP</a:t>
            </a:r>
          </a:p>
        </p:txBody>
      </p:sp>
      <p:sp>
        <p:nvSpPr>
          <p:cNvPr id="86030" name="Title 1"/>
          <p:cNvSpPr>
            <a:spLocks noGrp="1"/>
          </p:cNvSpPr>
          <p:nvPr>
            <p:ph type="title"/>
          </p:nvPr>
        </p:nvSpPr>
        <p:spPr>
          <a:xfrm>
            <a:off x="457200" y="427038"/>
            <a:ext cx="8229600" cy="715962"/>
          </a:xfrm>
        </p:spPr>
        <p:txBody>
          <a:bodyPr/>
          <a:lstStyle/>
          <a:p>
            <a:pPr eaLnBrk="1" hangingPunct="1"/>
            <a:r>
              <a:rPr lang="en-US" sz="4000" b="1">
                <a:solidFill>
                  <a:srgbClr val="FF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 TIỂU PHẾ QUẢN PHỔI</a:t>
            </a:r>
            <a:endParaRPr lang="en-US" sz="4000">
              <a:solidFill>
                <a:srgbClr val="FF0000"/>
              </a:solidFill>
              <a:latin typeface="Times New Roman" panose="02020603050405020304" pitchFamily="18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55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5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5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55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55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655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655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55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655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655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655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655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655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655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545" grpId="0" animBg="1"/>
      <p:bldP spid="65546" grpId="0" animBg="1"/>
      <p:bldP spid="65550" grpId="0" animBg="1"/>
      <p:bldP spid="65551" grpId="0" animBg="1"/>
      <p:bldP spid="65552" grpId="0" animBg="1"/>
      <p:bldP spid="65553" grpId="0" animBg="1"/>
      <p:bldP spid="65554" grpId="0" animBg="1"/>
      <p:bldP spid="65555" grpId="0" animBg="1"/>
      <p:bldP spid="65556" grpId="0"/>
      <p:bldP spid="65557" grpId="0"/>
      <p:bldP spid="65558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042" name="Picture 6" descr="KQ-4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2776538" y="1219200"/>
            <a:ext cx="4310062" cy="5105400"/>
          </a:xfrm>
          <a:noFill/>
        </p:spPr>
      </p:pic>
      <p:sp>
        <p:nvSpPr>
          <p:cNvPr id="87043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715963"/>
          </a:xfrm>
        </p:spPr>
        <p:txBody>
          <a:bodyPr/>
          <a:lstStyle/>
          <a:p>
            <a:pPr eaLnBrk="1" hangingPunct="1"/>
            <a:r>
              <a:rPr lang="en-US" sz="4000" b="1">
                <a:solidFill>
                  <a:srgbClr val="FF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PHẾ NANG</a:t>
            </a:r>
            <a:endParaRPr lang="en-US" sz="4000">
              <a:solidFill>
                <a:srgbClr val="FF0000"/>
              </a:solidFill>
              <a:latin typeface="Times New Roman" panose="02020603050405020304" pitchFamily="18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7044" name="Rectangle 3"/>
          <p:cNvSpPr>
            <a:spLocks noChangeArrowheads="1"/>
          </p:cNvSpPr>
          <p:nvPr/>
        </p:nvSpPr>
        <p:spPr bwMode="auto">
          <a:xfrm>
            <a:off x="1752600" y="5791200"/>
            <a:ext cx="5410200" cy="10779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algn="ctr"/>
            <a:r>
              <a:rPr 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 Phế nang- đơn vị chức năng của phổi.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13273"/>
            <a:ext cx="8229600" cy="1143000"/>
          </a:xfrm>
        </p:spPr>
        <p:txBody>
          <a:bodyPr/>
          <a:lstStyle/>
          <a:p>
            <a:r>
              <a:rPr lang="en-US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Cấu tạo phế nang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1344778"/>
            <a:ext cx="6019800" cy="5365965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36944B-3F3B-4AA4-BC15-BA418A4F226B}" type="slidenum">
              <a:rPr lang="en-US" smtClean="0"/>
              <a:t>36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Vai trò Sufactant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36944B-3F3B-4AA4-BC15-BA418A4F226B}" type="slidenum">
              <a:rPr lang="en-US" smtClean="0"/>
              <a:t>37</a:t>
            </a:fld>
            <a:endParaRPr lang="en-US"/>
          </a:p>
        </p:txBody>
      </p:sp>
      <p:pic>
        <p:nvPicPr>
          <p:cNvPr id="5" name="Content Placeholder 4" descr="image00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27125" y="1417955"/>
            <a:ext cx="7411085" cy="478726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275387C-2B64-E4A0-FF12-EB9847B0865E}"/>
              </a:ext>
            </a:extLst>
          </p:cNvPr>
          <p:cNvSpPr txBox="1"/>
          <p:nvPr/>
        </p:nvSpPr>
        <p:spPr>
          <a:xfrm>
            <a:off x="8364940" y="-31038"/>
            <a:ext cx="6285344" cy="784830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dirty="0">
                <a:latin typeface="Calibri"/>
                <a:ea typeface="Calibri"/>
                <a:cs typeface="Calibri"/>
              </a:rPr>
              <a:t>- </a:t>
            </a:r>
            <a:r>
              <a:rPr lang="en-GB" dirty="0" err="1">
                <a:latin typeface="Calibri"/>
                <a:ea typeface="Calibri"/>
                <a:cs typeface="Calibri"/>
              </a:rPr>
              <a:t>Cơ</a:t>
            </a:r>
            <a:r>
              <a:rPr lang="en-GB" dirty="0">
                <a:latin typeface="Calibri"/>
                <a:ea typeface="Calibri"/>
                <a:cs typeface="Calibri"/>
              </a:rPr>
              <a:t> </a:t>
            </a:r>
            <a:r>
              <a:rPr lang="en-GB" dirty="0" err="1">
                <a:latin typeface="Calibri"/>
                <a:ea typeface="Calibri"/>
                <a:cs typeface="Calibri"/>
              </a:rPr>
              <a:t>chế</a:t>
            </a:r>
            <a:r>
              <a:rPr lang="en-GB" dirty="0">
                <a:latin typeface="Calibri"/>
                <a:ea typeface="Calibri"/>
                <a:cs typeface="Calibri"/>
              </a:rPr>
              <a:t> </a:t>
            </a:r>
            <a:r>
              <a:rPr lang="en-GB" dirty="0" err="1">
                <a:latin typeface="Calibri"/>
                <a:ea typeface="Calibri"/>
                <a:cs typeface="Calibri"/>
              </a:rPr>
              <a:t>suy</a:t>
            </a:r>
            <a:r>
              <a:rPr lang="en-GB" dirty="0">
                <a:latin typeface="Calibri"/>
                <a:ea typeface="Calibri"/>
                <a:cs typeface="Calibri"/>
              </a:rPr>
              <a:t> </a:t>
            </a:r>
            <a:r>
              <a:rPr lang="en-GB" dirty="0" err="1">
                <a:latin typeface="Calibri"/>
                <a:ea typeface="Calibri"/>
                <a:cs typeface="Calibri"/>
              </a:rPr>
              <a:t>hô</a:t>
            </a:r>
            <a:r>
              <a:rPr lang="en-GB" dirty="0">
                <a:latin typeface="Calibri"/>
                <a:ea typeface="Calibri"/>
                <a:cs typeface="Calibri"/>
              </a:rPr>
              <a:t> </a:t>
            </a:r>
            <a:r>
              <a:rPr lang="en-GB" dirty="0" err="1">
                <a:latin typeface="Calibri"/>
                <a:ea typeface="Calibri"/>
                <a:cs typeface="Calibri"/>
              </a:rPr>
              <a:t>hấp</a:t>
            </a:r>
            <a:r>
              <a:rPr lang="en-GB" dirty="0">
                <a:latin typeface="Calibri"/>
                <a:ea typeface="Calibri"/>
                <a:cs typeface="Calibri"/>
              </a:rPr>
              <a:t> ở baby </a:t>
            </a:r>
            <a:r>
              <a:rPr lang="en-GB" dirty="0" err="1">
                <a:latin typeface="Calibri"/>
                <a:ea typeface="Calibri"/>
                <a:cs typeface="Calibri"/>
              </a:rPr>
              <a:t>sinh</a:t>
            </a:r>
            <a:r>
              <a:rPr lang="en-GB" dirty="0">
                <a:latin typeface="Calibri"/>
                <a:ea typeface="Calibri"/>
                <a:cs typeface="Calibri"/>
              </a:rPr>
              <a:t> non </a:t>
            </a:r>
            <a:r>
              <a:rPr lang="en-GB" dirty="0" err="1">
                <a:latin typeface="Calibri"/>
                <a:ea typeface="Calibri"/>
                <a:cs typeface="Calibri"/>
              </a:rPr>
              <a:t>dựa</a:t>
            </a:r>
            <a:r>
              <a:rPr lang="en-GB" dirty="0">
                <a:latin typeface="Calibri"/>
                <a:ea typeface="Calibri"/>
                <a:cs typeface="Calibri"/>
              </a:rPr>
              <a:t> </a:t>
            </a:r>
            <a:r>
              <a:rPr lang="en-GB" dirty="0" err="1">
                <a:latin typeface="Calibri"/>
                <a:ea typeface="Calibri"/>
                <a:cs typeface="Calibri"/>
              </a:rPr>
              <a:t>trên</a:t>
            </a:r>
            <a:r>
              <a:rPr lang="en-GB" dirty="0">
                <a:latin typeface="Calibri"/>
                <a:ea typeface="Calibri"/>
                <a:cs typeface="Calibri"/>
              </a:rPr>
              <a:t> </a:t>
            </a:r>
            <a:r>
              <a:rPr lang="en-GB" dirty="0" err="1">
                <a:latin typeface="Calibri"/>
                <a:ea typeface="Calibri"/>
                <a:cs typeface="Calibri"/>
              </a:rPr>
              <a:t>giải</a:t>
            </a:r>
            <a:r>
              <a:rPr lang="en-GB" dirty="0">
                <a:latin typeface="Calibri"/>
                <a:ea typeface="Calibri"/>
                <a:cs typeface="Calibri"/>
              </a:rPr>
              <a:t> </a:t>
            </a:r>
            <a:r>
              <a:rPr lang="en-GB" dirty="0" err="1">
                <a:latin typeface="Calibri"/>
                <a:ea typeface="Calibri"/>
                <a:cs typeface="Calibri"/>
              </a:rPr>
              <a:t>phẫu</a:t>
            </a:r>
            <a:r>
              <a:rPr lang="en-GB" dirty="0">
                <a:latin typeface="Calibri"/>
                <a:ea typeface="Calibri"/>
                <a:cs typeface="Calibri"/>
              </a:rPr>
              <a:t> </a:t>
            </a:r>
            <a:r>
              <a:rPr lang="en-GB" dirty="0" err="1">
                <a:latin typeface="Calibri"/>
                <a:ea typeface="Calibri"/>
                <a:cs typeface="Calibri"/>
              </a:rPr>
              <a:t>phế</a:t>
            </a:r>
            <a:r>
              <a:rPr lang="en-GB" dirty="0">
                <a:latin typeface="Calibri"/>
                <a:ea typeface="Calibri"/>
                <a:cs typeface="Calibri"/>
              </a:rPr>
              <a:t> </a:t>
            </a:r>
            <a:r>
              <a:rPr lang="en-GB" dirty="0" err="1">
                <a:latin typeface="Calibri"/>
                <a:ea typeface="Calibri"/>
                <a:cs typeface="Calibri"/>
              </a:rPr>
              <a:t>nang</a:t>
            </a:r>
            <a:r>
              <a:rPr lang="en-GB" dirty="0">
                <a:latin typeface="Calibri"/>
                <a:ea typeface="Calibri"/>
                <a:cs typeface="Calibri"/>
              </a:rPr>
              <a:t>?</a:t>
            </a:r>
            <a:endParaRPr lang="en-US" dirty="0">
              <a:latin typeface="Calibri"/>
            </a:endParaRPr>
          </a:p>
          <a:p>
            <a:r>
              <a:rPr lang="en-GB" dirty="0">
                <a:latin typeface="Calibri"/>
                <a:ea typeface="Calibri"/>
                <a:cs typeface="Calibri"/>
              </a:rPr>
              <a:t>Vai </a:t>
            </a:r>
            <a:r>
              <a:rPr lang="en-GB" dirty="0" err="1">
                <a:latin typeface="Calibri"/>
                <a:ea typeface="Calibri"/>
                <a:cs typeface="Calibri"/>
              </a:rPr>
              <a:t>trò</a:t>
            </a:r>
            <a:r>
              <a:rPr lang="en-GB" dirty="0">
                <a:latin typeface="Calibri"/>
                <a:ea typeface="Calibri"/>
                <a:cs typeface="Calibri"/>
              </a:rPr>
              <a:t> surfactant:</a:t>
            </a:r>
            <a:endParaRPr lang="en-GB" dirty="0">
              <a:latin typeface="Calibri"/>
            </a:endParaRPr>
          </a:p>
          <a:p>
            <a:r>
              <a:rPr lang="en-GB" dirty="0">
                <a:latin typeface="Calibri"/>
                <a:ea typeface="Calibri"/>
                <a:cs typeface="Calibri"/>
              </a:rPr>
              <a:t>+ </a:t>
            </a:r>
            <a:r>
              <a:rPr lang="en-GB" dirty="0" err="1">
                <a:latin typeface="Calibri"/>
                <a:ea typeface="Calibri"/>
                <a:cs typeface="Calibri"/>
              </a:rPr>
              <a:t>tránh</a:t>
            </a:r>
            <a:r>
              <a:rPr lang="en-GB" dirty="0">
                <a:latin typeface="Calibri"/>
                <a:ea typeface="Calibri"/>
                <a:cs typeface="Calibri"/>
              </a:rPr>
              <a:t> ko </a:t>
            </a:r>
            <a:r>
              <a:rPr lang="en-GB" dirty="0" err="1">
                <a:latin typeface="Calibri"/>
                <a:ea typeface="Calibri"/>
                <a:cs typeface="Calibri"/>
              </a:rPr>
              <a:t>cho</a:t>
            </a:r>
            <a:r>
              <a:rPr lang="en-GB" dirty="0">
                <a:latin typeface="Calibri"/>
                <a:ea typeface="Calibri"/>
                <a:cs typeface="Calibri"/>
              </a:rPr>
              <a:t> h20 </a:t>
            </a:r>
            <a:r>
              <a:rPr lang="en-GB" dirty="0" err="1">
                <a:latin typeface="Calibri"/>
                <a:ea typeface="Calibri"/>
                <a:cs typeface="Calibri"/>
              </a:rPr>
              <a:t>từ</a:t>
            </a:r>
            <a:r>
              <a:rPr lang="en-GB" dirty="0">
                <a:latin typeface="Calibri"/>
                <a:ea typeface="Calibri"/>
                <a:cs typeface="Calibri"/>
              </a:rPr>
              <a:t> </a:t>
            </a:r>
            <a:r>
              <a:rPr lang="en-GB" dirty="0" err="1">
                <a:latin typeface="Calibri"/>
                <a:ea typeface="Calibri"/>
                <a:cs typeface="Calibri"/>
              </a:rPr>
              <a:t>mô</a:t>
            </a:r>
            <a:r>
              <a:rPr lang="en-GB" dirty="0">
                <a:latin typeface="Calibri"/>
                <a:ea typeface="Calibri"/>
                <a:cs typeface="Calibri"/>
              </a:rPr>
              <a:t> </a:t>
            </a:r>
            <a:r>
              <a:rPr lang="en-GB" dirty="0" err="1">
                <a:latin typeface="Calibri"/>
                <a:ea typeface="Calibri"/>
                <a:cs typeface="Calibri"/>
              </a:rPr>
              <a:t>kẽ</a:t>
            </a:r>
            <a:r>
              <a:rPr lang="en-GB" dirty="0">
                <a:latin typeface="Calibri"/>
                <a:ea typeface="Calibri"/>
                <a:cs typeface="Calibri"/>
              </a:rPr>
              <a:t> </a:t>
            </a:r>
            <a:r>
              <a:rPr lang="en-GB" dirty="0" err="1">
                <a:latin typeface="Calibri"/>
                <a:ea typeface="Calibri"/>
                <a:cs typeface="Calibri"/>
              </a:rPr>
              <a:t>đi</a:t>
            </a:r>
            <a:r>
              <a:rPr lang="en-GB" dirty="0">
                <a:latin typeface="Calibri"/>
                <a:ea typeface="Calibri"/>
                <a:cs typeface="Calibri"/>
              </a:rPr>
              <a:t> </a:t>
            </a:r>
            <a:r>
              <a:rPr lang="en-GB" dirty="0" err="1">
                <a:latin typeface="Calibri"/>
                <a:ea typeface="Calibri"/>
                <a:cs typeface="Calibri"/>
              </a:rPr>
              <a:t>vào</a:t>
            </a:r>
            <a:r>
              <a:rPr lang="en-GB" dirty="0">
                <a:latin typeface="Calibri"/>
                <a:ea typeface="Calibri"/>
                <a:cs typeface="Calibri"/>
              </a:rPr>
              <a:t> </a:t>
            </a:r>
            <a:r>
              <a:rPr lang="en-GB" dirty="0" err="1">
                <a:latin typeface="Calibri"/>
                <a:ea typeface="Calibri"/>
                <a:cs typeface="Calibri"/>
              </a:rPr>
              <a:t>bên</a:t>
            </a:r>
            <a:r>
              <a:rPr lang="en-GB" dirty="0">
                <a:latin typeface="Calibri"/>
                <a:ea typeface="Calibri"/>
                <a:cs typeface="Calibri"/>
              </a:rPr>
              <a:t> </a:t>
            </a:r>
            <a:r>
              <a:rPr lang="en-GB" dirty="0" err="1">
                <a:latin typeface="Calibri"/>
                <a:ea typeface="Calibri"/>
                <a:cs typeface="Calibri"/>
              </a:rPr>
              <a:t>trong</a:t>
            </a:r>
            <a:r>
              <a:rPr lang="en-GB" dirty="0">
                <a:latin typeface="Calibri"/>
                <a:ea typeface="Calibri"/>
                <a:cs typeface="Calibri"/>
              </a:rPr>
              <a:t> </a:t>
            </a:r>
            <a:r>
              <a:rPr lang="en-GB" dirty="0" err="1">
                <a:latin typeface="Calibri"/>
                <a:ea typeface="Calibri"/>
                <a:cs typeface="Calibri"/>
              </a:rPr>
              <a:t>lòng</a:t>
            </a:r>
            <a:r>
              <a:rPr lang="en-GB" dirty="0">
                <a:latin typeface="Calibri"/>
                <a:ea typeface="Calibri"/>
                <a:cs typeface="Calibri"/>
              </a:rPr>
              <a:t> </a:t>
            </a:r>
            <a:r>
              <a:rPr lang="en-GB" dirty="0" err="1">
                <a:latin typeface="Calibri"/>
                <a:ea typeface="Calibri"/>
                <a:cs typeface="Calibri"/>
              </a:rPr>
              <a:t>phế</a:t>
            </a:r>
            <a:r>
              <a:rPr lang="en-GB" dirty="0">
                <a:latin typeface="Calibri"/>
                <a:ea typeface="Calibri"/>
                <a:cs typeface="Calibri"/>
              </a:rPr>
              <a:t> </a:t>
            </a:r>
            <a:r>
              <a:rPr lang="en-GB" dirty="0" err="1">
                <a:latin typeface="Calibri"/>
                <a:ea typeface="Calibri"/>
                <a:cs typeface="Calibri"/>
              </a:rPr>
              <a:t>nang</a:t>
            </a:r>
            <a:r>
              <a:rPr lang="en-GB" dirty="0">
                <a:latin typeface="Calibri"/>
                <a:ea typeface="Calibri"/>
                <a:cs typeface="Calibri"/>
              </a:rPr>
              <a:t>.</a:t>
            </a:r>
            <a:endParaRPr lang="en-GB" dirty="0">
              <a:latin typeface="Calibri"/>
            </a:endParaRPr>
          </a:p>
          <a:p>
            <a:r>
              <a:rPr lang="en-GB" dirty="0">
                <a:latin typeface="Calibri"/>
                <a:ea typeface="Calibri"/>
                <a:cs typeface="Calibri"/>
              </a:rPr>
              <a:t>+ </a:t>
            </a:r>
            <a:r>
              <a:rPr lang="en-GB" dirty="0" err="1">
                <a:latin typeface="Calibri"/>
                <a:ea typeface="Calibri"/>
                <a:cs typeface="Calibri"/>
              </a:rPr>
              <a:t>giảm</a:t>
            </a:r>
            <a:r>
              <a:rPr lang="en-GB" dirty="0">
                <a:latin typeface="Calibri"/>
                <a:ea typeface="Calibri"/>
                <a:cs typeface="Calibri"/>
              </a:rPr>
              <a:t> </a:t>
            </a:r>
            <a:r>
              <a:rPr lang="en-GB" dirty="0" err="1">
                <a:latin typeface="Calibri"/>
                <a:ea typeface="Calibri"/>
                <a:cs typeface="Calibri"/>
              </a:rPr>
              <a:t>sức</a:t>
            </a:r>
            <a:r>
              <a:rPr lang="en-GB" dirty="0">
                <a:latin typeface="Calibri"/>
                <a:ea typeface="Calibri"/>
                <a:cs typeface="Calibri"/>
              </a:rPr>
              <a:t> </a:t>
            </a:r>
            <a:r>
              <a:rPr lang="en-GB" dirty="0" err="1">
                <a:latin typeface="Calibri"/>
                <a:ea typeface="Calibri"/>
                <a:cs typeface="Calibri"/>
              </a:rPr>
              <a:t>căng</a:t>
            </a:r>
            <a:r>
              <a:rPr lang="en-GB" dirty="0">
                <a:latin typeface="Calibri"/>
                <a:ea typeface="Calibri"/>
                <a:cs typeface="Calibri"/>
              </a:rPr>
              <a:t> </a:t>
            </a:r>
            <a:r>
              <a:rPr lang="en-GB" dirty="0" err="1">
                <a:latin typeface="Calibri"/>
                <a:ea typeface="Calibri"/>
                <a:cs typeface="Calibri"/>
              </a:rPr>
              <a:t>thành</a:t>
            </a:r>
            <a:r>
              <a:rPr lang="en-GB" dirty="0">
                <a:latin typeface="Calibri"/>
                <a:ea typeface="Calibri"/>
                <a:cs typeface="Calibri"/>
              </a:rPr>
              <a:t> </a:t>
            </a:r>
            <a:r>
              <a:rPr lang="en-GB" dirty="0" err="1">
                <a:latin typeface="Calibri"/>
                <a:ea typeface="Calibri"/>
                <a:cs typeface="Calibri"/>
              </a:rPr>
              <a:t>mạch</a:t>
            </a:r>
            <a:r>
              <a:rPr lang="en-GB" dirty="0">
                <a:latin typeface="Calibri"/>
                <a:ea typeface="Calibri"/>
                <a:cs typeface="Calibri"/>
              </a:rPr>
              <a:t> </a:t>
            </a:r>
            <a:r>
              <a:rPr lang="en-GB" dirty="0" err="1">
                <a:latin typeface="Calibri"/>
                <a:ea typeface="Calibri"/>
                <a:cs typeface="Calibri"/>
              </a:rPr>
              <a:t>phế</a:t>
            </a:r>
            <a:r>
              <a:rPr lang="en-GB" dirty="0">
                <a:latin typeface="Calibri"/>
                <a:ea typeface="Calibri"/>
                <a:cs typeface="Calibri"/>
              </a:rPr>
              <a:t> </a:t>
            </a:r>
            <a:r>
              <a:rPr lang="en-GB" dirty="0" err="1">
                <a:latin typeface="Calibri"/>
                <a:ea typeface="Calibri"/>
                <a:cs typeface="Calibri"/>
              </a:rPr>
              <a:t>nang</a:t>
            </a:r>
            <a:r>
              <a:rPr lang="en-GB" dirty="0">
                <a:latin typeface="Calibri"/>
                <a:ea typeface="Calibri"/>
                <a:cs typeface="Calibri"/>
              </a:rPr>
              <a:t> (ko </a:t>
            </a:r>
            <a:r>
              <a:rPr lang="en-GB" dirty="0" err="1">
                <a:latin typeface="Calibri"/>
                <a:ea typeface="Calibri"/>
                <a:cs typeface="Calibri"/>
              </a:rPr>
              <a:t>cho</a:t>
            </a:r>
            <a:r>
              <a:rPr lang="en-GB" dirty="0">
                <a:latin typeface="Calibri"/>
                <a:ea typeface="Calibri"/>
                <a:cs typeface="Calibri"/>
              </a:rPr>
              <a:t> PN </a:t>
            </a:r>
            <a:r>
              <a:rPr lang="en-GB" dirty="0" err="1">
                <a:latin typeface="Calibri"/>
                <a:ea typeface="Calibri"/>
                <a:cs typeface="Calibri"/>
              </a:rPr>
              <a:t>bị</a:t>
            </a:r>
            <a:r>
              <a:rPr lang="en-GB" dirty="0">
                <a:latin typeface="Calibri"/>
                <a:ea typeface="Calibri"/>
                <a:cs typeface="Calibri"/>
              </a:rPr>
              <a:t> </a:t>
            </a:r>
            <a:r>
              <a:rPr lang="en-GB" dirty="0" err="1">
                <a:latin typeface="Calibri"/>
                <a:ea typeface="Calibri"/>
                <a:cs typeface="Calibri"/>
              </a:rPr>
              <a:t>giãn</a:t>
            </a:r>
            <a:r>
              <a:rPr lang="en-GB" dirty="0">
                <a:latin typeface="Calibri"/>
                <a:ea typeface="Calibri"/>
                <a:cs typeface="Calibri"/>
              </a:rPr>
              <a:t> =&gt; </a:t>
            </a:r>
            <a:r>
              <a:rPr lang="en-GB" dirty="0" err="1">
                <a:latin typeface="Calibri"/>
                <a:ea typeface="Calibri"/>
                <a:cs typeface="Calibri"/>
              </a:rPr>
              <a:t>lâu</a:t>
            </a:r>
            <a:r>
              <a:rPr lang="en-GB" dirty="0">
                <a:latin typeface="Calibri"/>
                <a:ea typeface="Calibri"/>
                <a:cs typeface="Calibri"/>
              </a:rPr>
              <a:t> </a:t>
            </a:r>
            <a:r>
              <a:rPr lang="en-GB" dirty="0" err="1">
                <a:latin typeface="Calibri"/>
                <a:ea typeface="Calibri"/>
                <a:cs typeface="Calibri"/>
              </a:rPr>
              <a:t>dần</a:t>
            </a:r>
            <a:r>
              <a:rPr lang="en-GB" dirty="0">
                <a:latin typeface="Calibri"/>
                <a:ea typeface="Calibri"/>
                <a:cs typeface="Calibri"/>
              </a:rPr>
              <a:t> </a:t>
            </a:r>
            <a:r>
              <a:rPr lang="en-GB" dirty="0" err="1">
                <a:latin typeface="Calibri"/>
                <a:ea typeface="Calibri"/>
                <a:cs typeface="Calibri"/>
              </a:rPr>
              <a:t>bị</a:t>
            </a:r>
            <a:r>
              <a:rPr lang="en-GB" dirty="0">
                <a:latin typeface="Calibri"/>
                <a:ea typeface="Calibri"/>
                <a:cs typeface="Calibri"/>
              </a:rPr>
              <a:t> </a:t>
            </a:r>
            <a:r>
              <a:rPr lang="en-GB" dirty="0" err="1">
                <a:latin typeface="Calibri"/>
                <a:ea typeface="Calibri"/>
                <a:cs typeface="Calibri"/>
              </a:rPr>
              <a:t>vỡ</a:t>
            </a:r>
            <a:r>
              <a:rPr lang="en-GB" dirty="0">
                <a:latin typeface="Calibri"/>
                <a:ea typeface="Calibri"/>
                <a:cs typeface="Calibri"/>
              </a:rPr>
              <a:t> =&gt; </a:t>
            </a:r>
            <a:r>
              <a:rPr lang="en-GB" dirty="0" err="1">
                <a:latin typeface="Calibri"/>
                <a:ea typeface="Calibri"/>
                <a:cs typeface="Calibri"/>
              </a:rPr>
              <a:t>mà</a:t>
            </a:r>
            <a:r>
              <a:rPr lang="en-GB" dirty="0">
                <a:latin typeface="Calibri"/>
                <a:ea typeface="Calibri"/>
                <a:cs typeface="Calibri"/>
              </a:rPr>
              <a:t> PN </a:t>
            </a:r>
            <a:r>
              <a:rPr lang="en-GB" dirty="0" err="1">
                <a:latin typeface="Calibri"/>
                <a:ea typeface="Calibri"/>
                <a:cs typeface="Calibri"/>
              </a:rPr>
              <a:t>là</a:t>
            </a:r>
            <a:r>
              <a:rPr lang="en-GB" dirty="0">
                <a:latin typeface="Calibri"/>
                <a:ea typeface="Calibri"/>
                <a:cs typeface="Calibri"/>
              </a:rPr>
              <a:t> </a:t>
            </a:r>
            <a:r>
              <a:rPr lang="en-GB" dirty="0" err="1">
                <a:latin typeface="Calibri"/>
                <a:ea typeface="Calibri"/>
                <a:cs typeface="Calibri"/>
              </a:rPr>
              <a:t>đv</a:t>
            </a:r>
            <a:r>
              <a:rPr lang="en-GB" dirty="0">
                <a:latin typeface="Calibri"/>
                <a:ea typeface="Calibri"/>
                <a:cs typeface="Calibri"/>
              </a:rPr>
              <a:t> </a:t>
            </a:r>
            <a:r>
              <a:rPr lang="en-GB" dirty="0" err="1">
                <a:latin typeface="Calibri"/>
                <a:ea typeface="Calibri"/>
                <a:cs typeface="Calibri"/>
              </a:rPr>
              <a:t>trao</a:t>
            </a:r>
            <a:r>
              <a:rPr lang="en-GB" dirty="0">
                <a:latin typeface="Calibri"/>
                <a:ea typeface="Calibri"/>
                <a:cs typeface="Calibri"/>
              </a:rPr>
              <a:t> </a:t>
            </a:r>
            <a:r>
              <a:rPr lang="en-GB" dirty="0" err="1">
                <a:latin typeface="Calibri"/>
                <a:ea typeface="Calibri"/>
                <a:cs typeface="Calibri"/>
              </a:rPr>
              <a:t>đổi</a:t>
            </a:r>
            <a:r>
              <a:rPr lang="en-GB" dirty="0">
                <a:latin typeface="Calibri"/>
                <a:ea typeface="Calibri"/>
                <a:cs typeface="Calibri"/>
              </a:rPr>
              <a:t> </a:t>
            </a:r>
            <a:r>
              <a:rPr lang="en-GB" dirty="0" err="1">
                <a:latin typeface="Calibri"/>
                <a:ea typeface="Calibri"/>
                <a:cs typeface="Calibri"/>
              </a:rPr>
              <a:t>khí</a:t>
            </a:r>
            <a:r>
              <a:rPr lang="en-GB" dirty="0">
                <a:latin typeface="Calibri"/>
                <a:ea typeface="Calibri"/>
                <a:cs typeface="Calibri"/>
              </a:rPr>
              <a:t> =&gt; </a:t>
            </a:r>
            <a:r>
              <a:rPr lang="en-GB" dirty="0" err="1">
                <a:latin typeface="Calibri"/>
                <a:ea typeface="Calibri"/>
                <a:cs typeface="Calibri"/>
              </a:rPr>
              <a:t>giảm</a:t>
            </a:r>
            <a:r>
              <a:rPr lang="en-GB" dirty="0">
                <a:latin typeface="Calibri"/>
                <a:ea typeface="Calibri"/>
                <a:cs typeface="Calibri"/>
              </a:rPr>
              <a:t> </a:t>
            </a:r>
            <a:r>
              <a:rPr lang="en-GB" dirty="0" err="1">
                <a:latin typeface="Calibri"/>
                <a:ea typeface="Calibri"/>
                <a:cs typeface="Calibri"/>
              </a:rPr>
              <a:t>sự</a:t>
            </a:r>
            <a:r>
              <a:rPr lang="en-GB" dirty="0">
                <a:latin typeface="Calibri"/>
                <a:ea typeface="Calibri"/>
                <a:cs typeface="Calibri"/>
              </a:rPr>
              <a:t> </a:t>
            </a:r>
            <a:r>
              <a:rPr lang="en-GB" dirty="0" err="1">
                <a:latin typeface="Calibri"/>
                <a:ea typeface="Calibri"/>
                <a:cs typeface="Calibri"/>
              </a:rPr>
              <a:t>trao</a:t>
            </a:r>
            <a:r>
              <a:rPr lang="en-GB" dirty="0">
                <a:latin typeface="Calibri"/>
                <a:ea typeface="Calibri"/>
                <a:cs typeface="Calibri"/>
              </a:rPr>
              <a:t> </a:t>
            </a:r>
            <a:r>
              <a:rPr lang="en-GB" dirty="0" err="1">
                <a:latin typeface="Calibri"/>
                <a:ea typeface="Calibri"/>
                <a:cs typeface="Calibri"/>
              </a:rPr>
              <a:t>đổi</a:t>
            </a:r>
            <a:r>
              <a:rPr lang="en-GB" dirty="0">
                <a:latin typeface="Calibri"/>
                <a:ea typeface="Calibri"/>
                <a:cs typeface="Calibri"/>
              </a:rPr>
              <a:t> </a:t>
            </a:r>
            <a:r>
              <a:rPr lang="en-GB" dirty="0" err="1">
                <a:latin typeface="Calibri"/>
                <a:ea typeface="Calibri"/>
                <a:cs typeface="Calibri"/>
              </a:rPr>
              <a:t>khí</a:t>
            </a:r>
            <a:r>
              <a:rPr lang="en-GB" dirty="0">
                <a:latin typeface="Calibri"/>
                <a:ea typeface="Calibri"/>
                <a:cs typeface="Calibri"/>
              </a:rPr>
              <a:t>) </a:t>
            </a:r>
            <a:endParaRPr lang="en-GB" dirty="0"/>
          </a:p>
          <a:p>
            <a:r>
              <a:rPr lang="en-GB" dirty="0">
                <a:latin typeface="Calibri"/>
                <a:ea typeface="Calibri"/>
                <a:cs typeface="Calibri"/>
              </a:rPr>
              <a:t>Trong </a:t>
            </a:r>
            <a:r>
              <a:rPr lang="en-GB" dirty="0" err="1">
                <a:latin typeface="Calibri"/>
                <a:ea typeface="Calibri"/>
                <a:cs typeface="Calibri"/>
              </a:rPr>
              <a:t>cấu</a:t>
            </a:r>
            <a:r>
              <a:rPr lang="en-GB" dirty="0">
                <a:latin typeface="Calibri"/>
                <a:ea typeface="Calibri"/>
                <a:cs typeface="Calibri"/>
              </a:rPr>
              <a:t> </a:t>
            </a:r>
            <a:r>
              <a:rPr lang="en-GB" dirty="0" err="1">
                <a:latin typeface="Calibri"/>
                <a:ea typeface="Calibri"/>
                <a:cs typeface="Calibri"/>
              </a:rPr>
              <a:t>trúc</a:t>
            </a:r>
            <a:r>
              <a:rPr lang="en-GB" dirty="0">
                <a:latin typeface="Calibri"/>
                <a:ea typeface="Calibri"/>
                <a:cs typeface="Calibri"/>
              </a:rPr>
              <a:t> </a:t>
            </a:r>
            <a:r>
              <a:rPr lang="en-GB" dirty="0" err="1">
                <a:latin typeface="Calibri"/>
                <a:ea typeface="Calibri"/>
                <a:cs typeface="Calibri"/>
              </a:rPr>
              <a:t>hình</a:t>
            </a:r>
            <a:r>
              <a:rPr lang="en-GB" dirty="0">
                <a:latin typeface="Calibri"/>
                <a:ea typeface="Calibri"/>
                <a:cs typeface="Calibri"/>
              </a:rPr>
              <a:t> </a:t>
            </a:r>
            <a:r>
              <a:rPr lang="en-GB" dirty="0" err="1">
                <a:latin typeface="Calibri"/>
                <a:ea typeface="Calibri"/>
                <a:cs typeface="Calibri"/>
              </a:rPr>
              <a:t>cầu</a:t>
            </a:r>
            <a:r>
              <a:rPr lang="en-GB" dirty="0">
                <a:latin typeface="Calibri"/>
                <a:ea typeface="Calibri"/>
                <a:cs typeface="Calibri"/>
              </a:rPr>
              <a:t> (</a:t>
            </a:r>
            <a:r>
              <a:rPr lang="en-GB" dirty="0" err="1">
                <a:latin typeface="Calibri"/>
                <a:ea typeface="Calibri"/>
                <a:cs typeface="Calibri"/>
              </a:rPr>
              <a:t>phế</a:t>
            </a:r>
            <a:r>
              <a:rPr lang="en-GB" dirty="0">
                <a:latin typeface="Calibri"/>
                <a:ea typeface="Calibri"/>
                <a:cs typeface="Calibri"/>
              </a:rPr>
              <a:t> </a:t>
            </a:r>
            <a:r>
              <a:rPr lang="en-GB" dirty="0" err="1">
                <a:latin typeface="Calibri"/>
                <a:ea typeface="Calibri"/>
                <a:cs typeface="Calibri"/>
              </a:rPr>
              <a:t>nang</a:t>
            </a:r>
            <a:r>
              <a:rPr lang="en-GB" dirty="0">
                <a:latin typeface="Calibri"/>
                <a:ea typeface="Calibri"/>
                <a:cs typeface="Calibri"/>
              </a:rPr>
              <a:t>), </a:t>
            </a:r>
            <a:r>
              <a:rPr lang="en-GB" dirty="0" err="1">
                <a:latin typeface="Calibri"/>
                <a:ea typeface="Calibri"/>
                <a:cs typeface="Calibri"/>
              </a:rPr>
              <a:t>theo</a:t>
            </a:r>
            <a:r>
              <a:rPr lang="en-GB" dirty="0">
                <a:latin typeface="Calibri"/>
                <a:ea typeface="Calibri"/>
                <a:cs typeface="Calibri"/>
              </a:rPr>
              <a:t> </a:t>
            </a:r>
            <a:r>
              <a:rPr lang="en-GB" dirty="0" err="1">
                <a:latin typeface="Calibri"/>
                <a:ea typeface="Calibri"/>
                <a:cs typeface="Calibri"/>
              </a:rPr>
              <a:t>định</a:t>
            </a:r>
            <a:r>
              <a:rPr lang="en-GB" dirty="0">
                <a:latin typeface="Calibri"/>
                <a:ea typeface="Calibri"/>
                <a:cs typeface="Calibri"/>
              </a:rPr>
              <a:t> </a:t>
            </a:r>
            <a:r>
              <a:rPr lang="en-GB" dirty="0" err="1">
                <a:latin typeface="Calibri"/>
                <a:ea typeface="Calibri"/>
                <a:cs typeface="Calibri"/>
              </a:rPr>
              <a:t>luật</a:t>
            </a:r>
            <a:r>
              <a:rPr lang="en-GB" dirty="0">
                <a:latin typeface="Calibri"/>
                <a:ea typeface="Calibri"/>
                <a:cs typeface="Calibri"/>
              </a:rPr>
              <a:t> Laplace (p = 2T/r):</a:t>
            </a:r>
            <a:endParaRPr lang="en-GB" dirty="0">
              <a:latin typeface="Calibri"/>
            </a:endParaRPr>
          </a:p>
          <a:p>
            <a:endParaRPr lang="en-GB"/>
          </a:p>
          <a:p>
            <a:r>
              <a:rPr lang="en-GB" dirty="0">
                <a:latin typeface="Calibri"/>
                <a:ea typeface="Calibri"/>
                <a:cs typeface="Calibri"/>
              </a:rPr>
              <a:t>P: </a:t>
            </a:r>
            <a:r>
              <a:rPr lang="en-GB" dirty="0" err="1">
                <a:latin typeface="Calibri"/>
                <a:ea typeface="Calibri"/>
                <a:cs typeface="Calibri"/>
              </a:rPr>
              <a:t>áp</a:t>
            </a:r>
            <a:r>
              <a:rPr lang="en-GB" dirty="0">
                <a:latin typeface="Calibri"/>
                <a:ea typeface="Calibri"/>
                <a:cs typeface="Calibri"/>
              </a:rPr>
              <a:t> </a:t>
            </a:r>
            <a:r>
              <a:rPr lang="en-GB" dirty="0" err="1">
                <a:latin typeface="Calibri"/>
                <a:ea typeface="Calibri"/>
                <a:cs typeface="Calibri"/>
              </a:rPr>
              <a:t>suất</a:t>
            </a:r>
            <a:r>
              <a:rPr lang="en-GB" dirty="0">
                <a:latin typeface="Calibri"/>
                <a:ea typeface="Calibri"/>
                <a:cs typeface="Calibri"/>
              </a:rPr>
              <a:t> </a:t>
            </a:r>
            <a:r>
              <a:rPr lang="en-GB" dirty="0" err="1">
                <a:latin typeface="Calibri"/>
                <a:ea typeface="Calibri"/>
                <a:cs typeface="Calibri"/>
              </a:rPr>
              <a:t>khí</a:t>
            </a:r>
            <a:r>
              <a:rPr lang="en-GB" dirty="0">
                <a:latin typeface="Calibri"/>
                <a:ea typeface="Calibri"/>
                <a:cs typeface="Calibri"/>
              </a:rPr>
              <a:t> </a:t>
            </a:r>
            <a:r>
              <a:rPr lang="en-GB" dirty="0" err="1">
                <a:latin typeface="Calibri"/>
                <a:ea typeface="Calibri"/>
                <a:cs typeface="Calibri"/>
              </a:rPr>
              <a:t>trong</a:t>
            </a:r>
            <a:r>
              <a:rPr lang="en-GB" dirty="0">
                <a:latin typeface="Calibri"/>
                <a:ea typeface="Calibri"/>
                <a:cs typeface="Calibri"/>
              </a:rPr>
              <a:t> </a:t>
            </a:r>
            <a:r>
              <a:rPr lang="en-GB" dirty="0" err="1">
                <a:latin typeface="Calibri"/>
                <a:ea typeface="Calibri"/>
                <a:cs typeface="Calibri"/>
              </a:rPr>
              <a:t>phế</a:t>
            </a:r>
            <a:r>
              <a:rPr lang="en-GB" dirty="0">
                <a:latin typeface="Calibri"/>
                <a:ea typeface="Calibri"/>
                <a:cs typeface="Calibri"/>
              </a:rPr>
              <a:t> </a:t>
            </a:r>
            <a:r>
              <a:rPr lang="en-GB" dirty="0" err="1">
                <a:latin typeface="Calibri"/>
                <a:ea typeface="Calibri"/>
                <a:cs typeface="Calibri"/>
              </a:rPr>
              <a:t>nang</a:t>
            </a:r>
            <a:endParaRPr lang="en-GB" dirty="0" err="1">
              <a:latin typeface="Calibri"/>
            </a:endParaRPr>
          </a:p>
          <a:p>
            <a:endParaRPr lang="en-GB"/>
          </a:p>
          <a:p>
            <a:r>
              <a:rPr lang="en-GB" dirty="0">
                <a:latin typeface="Calibri"/>
                <a:ea typeface="Calibri"/>
                <a:cs typeface="Calibri"/>
              </a:rPr>
              <a:t>T: </a:t>
            </a:r>
            <a:r>
              <a:rPr lang="en-GB" dirty="0" err="1">
                <a:latin typeface="Calibri"/>
                <a:ea typeface="Calibri"/>
                <a:cs typeface="Calibri"/>
              </a:rPr>
              <a:t>lực</a:t>
            </a:r>
            <a:r>
              <a:rPr lang="en-GB" dirty="0">
                <a:latin typeface="Calibri"/>
                <a:ea typeface="Calibri"/>
                <a:cs typeface="Calibri"/>
              </a:rPr>
              <a:t> </a:t>
            </a:r>
            <a:r>
              <a:rPr lang="en-GB" dirty="0" err="1">
                <a:latin typeface="Calibri"/>
                <a:ea typeface="Calibri"/>
                <a:cs typeface="Calibri"/>
              </a:rPr>
              <a:t>căng</a:t>
            </a:r>
            <a:r>
              <a:rPr lang="en-GB" dirty="0">
                <a:latin typeface="Calibri"/>
                <a:ea typeface="Calibri"/>
                <a:cs typeface="Calibri"/>
              </a:rPr>
              <a:t> </a:t>
            </a:r>
            <a:r>
              <a:rPr lang="en-GB" dirty="0" err="1">
                <a:latin typeface="Calibri"/>
                <a:ea typeface="Calibri"/>
                <a:cs typeface="Calibri"/>
              </a:rPr>
              <a:t>thành</a:t>
            </a:r>
            <a:r>
              <a:rPr lang="en-GB" dirty="0">
                <a:latin typeface="Calibri"/>
                <a:ea typeface="Calibri"/>
                <a:cs typeface="Calibri"/>
              </a:rPr>
              <a:t>, </a:t>
            </a:r>
            <a:r>
              <a:rPr lang="en-GB" dirty="0" err="1">
                <a:latin typeface="Calibri"/>
                <a:ea typeface="Calibri"/>
                <a:cs typeface="Calibri"/>
              </a:rPr>
              <a:t>chủ</a:t>
            </a:r>
            <a:r>
              <a:rPr lang="en-GB" dirty="0">
                <a:latin typeface="Calibri"/>
                <a:ea typeface="Calibri"/>
                <a:cs typeface="Calibri"/>
              </a:rPr>
              <a:t> </a:t>
            </a:r>
            <a:r>
              <a:rPr lang="en-GB" dirty="0" err="1">
                <a:latin typeface="Calibri"/>
                <a:ea typeface="Calibri"/>
                <a:cs typeface="Calibri"/>
              </a:rPr>
              <a:t>yếu</a:t>
            </a:r>
            <a:r>
              <a:rPr lang="en-GB" dirty="0">
                <a:latin typeface="Calibri"/>
                <a:ea typeface="Calibri"/>
                <a:cs typeface="Calibri"/>
              </a:rPr>
              <a:t> do </a:t>
            </a:r>
            <a:r>
              <a:rPr lang="en-GB" dirty="0" err="1">
                <a:latin typeface="Calibri"/>
                <a:ea typeface="Calibri"/>
                <a:cs typeface="Calibri"/>
              </a:rPr>
              <a:t>lớp</a:t>
            </a:r>
            <a:r>
              <a:rPr lang="en-GB" dirty="0">
                <a:latin typeface="Calibri"/>
                <a:ea typeface="Calibri"/>
                <a:cs typeface="Calibri"/>
              </a:rPr>
              <a:t> </a:t>
            </a:r>
            <a:r>
              <a:rPr lang="en-GB" dirty="0" err="1">
                <a:latin typeface="Calibri"/>
                <a:ea typeface="Calibri"/>
                <a:cs typeface="Calibri"/>
              </a:rPr>
              <a:t>dịch</a:t>
            </a:r>
            <a:r>
              <a:rPr lang="en-GB" dirty="0">
                <a:latin typeface="Calibri"/>
                <a:ea typeface="Calibri"/>
                <a:cs typeface="Calibri"/>
              </a:rPr>
              <a:t> </a:t>
            </a:r>
            <a:r>
              <a:rPr lang="en-GB" dirty="0" err="1">
                <a:latin typeface="Calibri"/>
                <a:ea typeface="Calibri"/>
                <a:cs typeface="Calibri"/>
              </a:rPr>
              <a:t>lót</a:t>
            </a:r>
            <a:r>
              <a:rPr lang="en-GB" dirty="0">
                <a:latin typeface="Calibri"/>
                <a:ea typeface="Calibri"/>
                <a:cs typeface="Calibri"/>
              </a:rPr>
              <a:t> </a:t>
            </a:r>
            <a:r>
              <a:rPr lang="en-GB" dirty="0" err="1">
                <a:latin typeface="Calibri"/>
                <a:ea typeface="Calibri"/>
                <a:cs typeface="Calibri"/>
              </a:rPr>
              <a:t>phế</a:t>
            </a:r>
            <a:r>
              <a:rPr lang="en-GB" dirty="0">
                <a:latin typeface="Calibri"/>
                <a:ea typeface="Calibri"/>
                <a:cs typeface="Calibri"/>
              </a:rPr>
              <a:t> </a:t>
            </a:r>
            <a:r>
              <a:rPr lang="en-GB" dirty="0" err="1">
                <a:latin typeface="Calibri"/>
                <a:ea typeface="Calibri"/>
                <a:cs typeface="Calibri"/>
              </a:rPr>
              <a:t>nang</a:t>
            </a:r>
            <a:r>
              <a:rPr lang="en-GB" dirty="0">
                <a:latin typeface="Calibri"/>
                <a:ea typeface="Calibri"/>
                <a:cs typeface="Calibri"/>
              </a:rPr>
              <a:t> </a:t>
            </a:r>
            <a:r>
              <a:rPr lang="en-GB" dirty="0" err="1">
                <a:latin typeface="Calibri"/>
                <a:ea typeface="Calibri"/>
                <a:cs typeface="Calibri"/>
              </a:rPr>
              <a:t>tạo</a:t>
            </a:r>
            <a:r>
              <a:rPr lang="en-GB" dirty="0">
                <a:latin typeface="Calibri"/>
                <a:ea typeface="Calibri"/>
                <a:cs typeface="Calibri"/>
              </a:rPr>
              <a:t> </a:t>
            </a:r>
            <a:r>
              <a:rPr lang="en-GB" dirty="0" err="1">
                <a:latin typeface="Calibri"/>
                <a:ea typeface="Calibri"/>
                <a:cs typeface="Calibri"/>
              </a:rPr>
              <a:t>ra.</a:t>
            </a:r>
            <a:endParaRPr lang="en-GB" dirty="0" err="1">
              <a:latin typeface="Calibri"/>
            </a:endParaRPr>
          </a:p>
          <a:p>
            <a:endParaRPr lang="en-GB"/>
          </a:p>
          <a:p>
            <a:r>
              <a:rPr lang="en-GB" dirty="0">
                <a:latin typeface="Calibri"/>
                <a:ea typeface="Calibri"/>
                <a:cs typeface="Calibri"/>
              </a:rPr>
              <a:t>r: </a:t>
            </a:r>
            <a:r>
              <a:rPr lang="en-GB" dirty="0" err="1">
                <a:latin typeface="Calibri"/>
                <a:ea typeface="Calibri"/>
                <a:cs typeface="Calibri"/>
              </a:rPr>
              <a:t>bán</a:t>
            </a:r>
            <a:r>
              <a:rPr lang="en-GB" dirty="0">
                <a:latin typeface="Calibri"/>
                <a:ea typeface="Calibri"/>
                <a:cs typeface="Calibri"/>
              </a:rPr>
              <a:t> </a:t>
            </a:r>
            <a:r>
              <a:rPr lang="en-GB" dirty="0" err="1">
                <a:latin typeface="Calibri"/>
                <a:ea typeface="Calibri"/>
                <a:cs typeface="Calibri"/>
              </a:rPr>
              <a:t>kính</a:t>
            </a:r>
            <a:r>
              <a:rPr lang="en-GB" dirty="0">
                <a:latin typeface="Calibri"/>
                <a:ea typeface="Calibri"/>
                <a:cs typeface="Calibri"/>
              </a:rPr>
              <a:t> </a:t>
            </a:r>
            <a:r>
              <a:rPr lang="en-GB" dirty="0" err="1">
                <a:latin typeface="Calibri"/>
                <a:ea typeface="Calibri"/>
                <a:cs typeface="Calibri"/>
              </a:rPr>
              <a:t>phế</a:t>
            </a:r>
            <a:r>
              <a:rPr lang="en-GB" dirty="0">
                <a:latin typeface="Calibri"/>
                <a:ea typeface="Calibri"/>
                <a:cs typeface="Calibri"/>
              </a:rPr>
              <a:t> </a:t>
            </a:r>
            <a:r>
              <a:rPr lang="en-GB" dirty="0" err="1">
                <a:latin typeface="Calibri"/>
                <a:ea typeface="Calibri"/>
                <a:cs typeface="Calibri"/>
              </a:rPr>
              <a:t>nang</a:t>
            </a:r>
            <a:r>
              <a:rPr lang="en-GB" dirty="0">
                <a:latin typeface="Calibri"/>
                <a:ea typeface="Calibri"/>
                <a:cs typeface="Calibri"/>
              </a:rPr>
              <a:t>.</a:t>
            </a:r>
            <a:endParaRPr lang="en-GB" dirty="0">
              <a:latin typeface="Calibri"/>
            </a:endParaRPr>
          </a:p>
          <a:p>
            <a:endParaRPr lang="en-GB"/>
          </a:p>
          <a:p>
            <a:r>
              <a:rPr lang="en-GB" dirty="0">
                <a:latin typeface="Calibri"/>
                <a:ea typeface="Calibri"/>
                <a:cs typeface="Calibri"/>
              </a:rPr>
              <a:t>+ Các </a:t>
            </a:r>
            <a:r>
              <a:rPr lang="en-GB" dirty="0" err="1">
                <a:latin typeface="Calibri"/>
                <a:ea typeface="Calibri"/>
                <a:cs typeface="Calibri"/>
              </a:rPr>
              <a:t>phế</a:t>
            </a:r>
            <a:r>
              <a:rPr lang="en-GB" dirty="0">
                <a:latin typeface="Calibri"/>
                <a:ea typeface="Calibri"/>
                <a:cs typeface="Calibri"/>
              </a:rPr>
              <a:t> </a:t>
            </a:r>
            <a:r>
              <a:rPr lang="en-GB" dirty="0" err="1">
                <a:latin typeface="Calibri"/>
                <a:ea typeface="Calibri"/>
                <a:cs typeface="Calibri"/>
              </a:rPr>
              <a:t>nang</a:t>
            </a:r>
            <a:r>
              <a:rPr lang="en-GB" dirty="0">
                <a:latin typeface="Calibri"/>
                <a:ea typeface="Calibri"/>
                <a:cs typeface="Calibri"/>
              </a:rPr>
              <a:t> </a:t>
            </a:r>
            <a:r>
              <a:rPr lang="en-GB" dirty="0" err="1">
                <a:latin typeface="Calibri"/>
                <a:ea typeface="Calibri"/>
                <a:cs typeface="Calibri"/>
              </a:rPr>
              <a:t>trong</a:t>
            </a:r>
            <a:r>
              <a:rPr lang="en-GB" dirty="0">
                <a:latin typeface="Calibri"/>
                <a:ea typeface="Calibri"/>
                <a:cs typeface="Calibri"/>
              </a:rPr>
              <a:t> </a:t>
            </a:r>
            <a:r>
              <a:rPr lang="en-GB" dirty="0" err="1">
                <a:latin typeface="Calibri"/>
                <a:ea typeface="Calibri"/>
                <a:cs typeface="Calibri"/>
              </a:rPr>
              <a:t>cơ</a:t>
            </a:r>
            <a:r>
              <a:rPr lang="en-GB" dirty="0">
                <a:latin typeface="Calibri"/>
                <a:ea typeface="Calibri"/>
                <a:cs typeface="Calibri"/>
              </a:rPr>
              <a:t> </a:t>
            </a:r>
            <a:r>
              <a:rPr lang="en-GB" dirty="0" err="1">
                <a:latin typeface="Calibri"/>
                <a:ea typeface="Calibri"/>
                <a:cs typeface="Calibri"/>
              </a:rPr>
              <a:t>thể</a:t>
            </a:r>
            <a:r>
              <a:rPr lang="en-GB" dirty="0">
                <a:latin typeface="Calibri"/>
                <a:ea typeface="Calibri"/>
                <a:cs typeface="Calibri"/>
              </a:rPr>
              <a:t> </a:t>
            </a:r>
            <a:r>
              <a:rPr lang="en-GB" dirty="0" err="1">
                <a:latin typeface="Calibri"/>
                <a:ea typeface="Calibri"/>
                <a:cs typeface="Calibri"/>
              </a:rPr>
              <a:t>có</a:t>
            </a:r>
            <a:r>
              <a:rPr lang="en-GB" dirty="0">
                <a:latin typeface="Calibri"/>
                <a:ea typeface="Calibri"/>
                <a:cs typeface="Calibri"/>
              </a:rPr>
              <a:t> r </a:t>
            </a:r>
            <a:r>
              <a:rPr lang="en-GB" dirty="0" err="1">
                <a:latin typeface="Calibri"/>
                <a:ea typeface="Calibri"/>
                <a:cs typeface="Calibri"/>
              </a:rPr>
              <a:t>khác</a:t>
            </a:r>
            <a:r>
              <a:rPr lang="en-GB" dirty="0">
                <a:latin typeface="Calibri"/>
                <a:ea typeface="Calibri"/>
                <a:cs typeface="Calibri"/>
              </a:rPr>
              <a:t> </a:t>
            </a:r>
            <a:r>
              <a:rPr lang="en-GB" dirty="0" err="1">
                <a:latin typeface="Calibri"/>
                <a:ea typeface="Calibri"/>
                <a:cs typeface="Calibri"/>
              </a:rPr>
              <a:t>nhau</a:t>
            </a:r>
            <a:r>
              <a:rPr lang="en-GB" dirty="0">
                <a:latin typeface="Calibri"/>
                <a:ea typeface="Calibri"/>
                <a:cs typeface="Calibri"/>
              </a:rPr>
              <a:t> </a:t>
            </a:r>
            <a:r>
              <a:rPr lang="en-GB" dirty="0" err="1">
                <a:latin typeface="Calibri"/>
                <a:ea typeface="Calibri"/>
                <a:cs typeface="Calibri"/>
              </a:rPr>
              <a:t>nên</a:t>
            </a:r>
            <a:r>
              <a:rPr lang="en-GB" dirty="0">
                <a:latin typeface="Calibri"/>
                <a:ea typeface="Calibri"/>
                <a:cs typeface="Calibri"/>
              </a:rPr>
              <a:t> P </a:t>
            </a:r>
            <a:r>
              <a:rPr lang="en-GB" dirty="0" err="1">
                <a:latin typeface="Calibri"/>
                <a:ea typeface="Calibri"/>
                <a:cs typeface="Calibri"/>
              </a:rPr>
              <a:t>trong</a:t>
            </a:r>
            <a:r>
              <a:rPr lang="en-GB" dirty="0">
                <a:latin typeface="Calibri"/>
                <a:ea typeface="Calibri"/>
                <a:cs typeface="Calibri"/>
              </a:rPr>
              <a:t> </a:t>
            </a:r>
            <a:r>
              <a:rPr lang="en-GB" dirty="0" err="1">
                <a:latin typeface="Calibri"/>
                <a:ea typeface="Calibri"/>
                <a:cs typeface="Calibri"/>
              </a:rPr>
              <a:t>các</a:t>
            </a:r>
            <a:r>
              <a:rPr lang="en-GB" dirty="0">
                <a:latin typeface="Calibri"/>
                <a:ea typeface="Calibri"/>
                <a:cs typeface="Calibri"/>
              </a:rPr>
              <a:t> </a:t>
            </a:r>
            <a:r>
              <a:rPr lang="en-GB" dirty="0" err="1">
                <a:latin typeface="Calibri"/>
                <a:ea typeface="Calibri"/>
                <a:cs typeface="Calibri"/>
              </a:rPr>
              <a:t>phế</a:t>
            </a:r>
            <a:r>
              <a:rPr lang="en-GB" dirty="0">
                <a:latin typeface="Calibri"/>
                <a:ea typeface="Calibri"/>
                <a:cs typeface="Calibri"/>
              </a:rPr>
              <a:t> </a:t>
            </a:r>
            <a:r>
              <a:rPr lang="en-GB" dirty="0" err="1">
                <a:latin typeface="Calibri"/>
                <a:ea typeface="Calibri"/>
                <a:cs typeface="Calibri"/>
              </a:rPr>
              <a:t>nang</a:t>
            </a:r>
            <a:r>
              <a:rPr lang="en-GB" dirty="0">
                <a:latin typeface="Calibri"/>
                <a:ea typeface="Calibri"/>
                <a:cs typeface="Calibri"/>
              </a:rPr>
              <a:t> </a:t>
            </a:r>
            <a:r>
              <a:rPr lang="en-GB" dirty="0" err="1">
                <a:latin typeface="Calibri"/>
                <a:ea typeface="Calibri"/>
                <a:cs typeface="Calibri"/>
              </a:rPr>
              <a:t>nhỏ</a:t>
            </a:r>
            <a:r>
              <a:rPr lang="en-GB" dirty="0">
                <a:latin typeface="Calibri"/>
                <a:ea typeface="Calibri"/>
                <a:cs typeface="Calibri"/>
              </a:rPr>
              <a:t> </a:t>
            </a:r>
            <a:r>
              <a:rPr lang="en-GB" dirty="0" err="1">
                <a:latin typeface="Calibri"/>
                <a:ea typeface="Calibri"/>
                <a:cs typeface="Calibri"/>
              </a:rPr>
              <a:t>sẽ</a:t>
            </a:r>
            <a:r>
              <a:rPr lang="en-GB" dirty="0">
                <a:latin typeface="Calibri"/>
                <a:ea typeface="Calibri"/>
                <a:cs typeface="Calibri"/>
              </a:rPr>
              <a:t> </a:t>
            </a:r>
            <a:r>
              <a:rPr lang="en-GB" dirty="0" err="1">
                <a:latin typeface="Calibri"/>
                <a:ea typeface="Calibri"/>
                <a:cs typeface="Calibri"/>
              </a:rPr>
              <a:t>lớn</a:t>
            </a:r>
            <a:r>
              <a:rPr lang="en-GB" dirty="0">
                <a:latin typeface="Calibri"/>
                <a:ea typeface="Calibri"/>
                <a:cs typeface="Calibri"/>
              </a:rPr>
              <a:t> </a:t>
            </a:r>
            <a:r>
              <a:rPr lang="en-GB" dirty="0" err="1">
                <a:latin typeface="Calibri"/>
                <a:ea typeface="Calibri"/>
                <a:cs typeface="Calibri"/>
              </a:rPr>
              <a:t>hơn</a:t>
            </a:r>
            <a:r>
              <a:rPr lang="en-GB" dirty="0">
                <a:latin typeface="Calibri"/>
                <a:ea typeface="Calibri"/>
                <a:cs typeface="Calibri"/>
              </a:rPr>
              <a:t> </a:t>
            </a:r>
            <a:r>
              <a:rPr lang="en-GB" dirty="0" err="1">
                <a:latin typeface="Calibri"/>
                <a:ea typeface="Calibri"/>
                <a:cs typeface="Calibri"/>
              </a:rPr>
              <a:t>trong</a:t>
            </a:r>
            <a:r>
              <a:rPr lang="en-GB" dirty="0">
                <a:latin typeface="Calibri"/>
                <a:ea typeface="Calibri"/>
                <a:cs typeface="Calibri"/>
              </a:rPr>
              <a:t> </a:t>
            </a:r>
            <a:r>
              <a:rPr lang="en-GB" dirty="0" err="1">
                <a:latin typeface="Calibri"/>
                <a:ea typeface="Calibri"/>
                <a:cs typeface="Calibri"/>
              </a:rPr>
              <a:t>các</a:t>
            </a:r>
            <a:r>
              <a:rPr lang="en-GB" dirty="0">
                <a:latin typeface="Calibri"/>
                <a:ea typeface="Calibri"/>
                <a:cs typeface="Calibri"/>
              </a:rPr>
              <a:t> </a:t>
            </a:r>
            <a:r>
              <a:rPr lang="en-GB" dirty="0" err="1">
                <a:latin typeface="Calibri"/>
                <a:ea typeface="Calibri"/>
                <a:cs typeface="Calibri"/>
              </a:rPr>
              <a:t>phế</a:t>
            </a:r>
            <a:r>
              <a:rPr lang="en-GB" dirty="0">
                <a:latin typeface="Calibri"/>
                <a:ea typeface="Calibri"/>
                <a:cs typeface="Calibri"/>
              </a:rPr>
              <a:t> </a:t>
            </a:r>
            <a:r>
              <a:rPr lang="en-GB" dirty="0" err="1">
                <a:latin typeface="Calibri"/>
                <a:ea typeface="Calibri"/>
                <a:cs typeface="Calibri"/>
              </a:rPr>
              <a:t>nang</a:t>
            </a:r>
            <a:r>
              <a:rPr lang="en-GB" dirty="0">
                <a:latin typeface="Calibri"/>
                <a:ea typeface="Calibri"/>
                <a:cs typeface="Calibri"/>
              </a:rPr>
              <a:t> </a:t>
            </a:r>
            <a:r>
              <a:rPr lang="en-GB" dirty="0" err="1">
                <a:latin typeface="Calibri"/>
                <a:ea typeface="Calibri"/>
                <a:cs typeface="Calibri"/>
              </a:rPr>
              <a:t>lớn</a:t>
            </a:r>
            <a:r>
              <a:rPr lang="en-GB" dirty="0">
                <a:latin typeface="Calibri"/>
                <a:ea typeface="Calibri"/>
                <a:cs typeface="Calibri"/>
              </a:rPr>
              <a:t>. Do </a:t>
            </a:r>
            <a:r>
              <a:rPr lang="en-GB" dirty="0" err="1">
                <a:latin typeface="Calibri"/>
                <a:ea typeface="Calibri"/>
                <a:cs typeface="Calibri"/>
              </a:rPr>
              <a:t>đó</a:t>
            </a:r>
            <a:r>
              <a:rPr lang="en-GB" dirty="0">
                <a:latin typeface="Calibri"/>
                <a:ea typeface="Calibri"/>
                <a:cs typeface="Calibri"/>
              </a:rPr>
              <a:t> </a:t>
            </a:r>
            <a:r>
              <a:rPr lang="en-GB" dirty="0" err="1">
                <a:latin typeface="Calibri"/>
                <a:ea typeface="Calibri"/>
                <a:cs typeface="Calibri"/>
              </a:rPr>
              <a:t>khí</a:t>
            </a:r>
            <a:r>
              <a:rPr lang="en-GB" dirty="0">
                <a:latin typeface="Calibri"/>
                <a:ea typeface="Calibri"/>
                <a:cs typeface="Calibri"/>
              </a:rPr>
              <a:t> </a:t>
            </a:r>
            <a:r>
              <a:rPr lang="en-GB" dirty="0" err="1">
                <a:latin typeface="Calibri"/>
                <a:ea typeface="Calibri"/>
                <a:cs typeface="Calibri"/>
              </a:rPr>
              <a:t>sẽ</a:t>
            </a:r>
            <a:r>
              <a:rPr lang="en-GB" dirty="0">
                <a:latin typeface="Calibri"/>
                <a:ea typeface="Calibri"/>
                <a:cs typeface="Calibri"/>
              </a:rPr>
              <a:t> </a:t>
            </a:r>
            <a:r>
              <a:rPr lang="en-GB" dirty="0" err="1">
                <a:latin typeface="Calibri"/>
                <a:ea typeface="Calibri"/>
                <a:cs typeface="Calibri"/>
              </a:rPr>
              <a:t>dồn</a:t>
            </a:r>
            <a:r>
              <a:rPr lang="en-GB" dirty="0">
                <a:latin typeface="Calibri"/>
                <a:ea typeface="Calibri"/>
                <a:cs typeface="Calibri"/>
              </a:rPr>
              <a:t> </a:t>
            </a:r>
            <a:r>
              <a:rPr lang="en-GB" dirty="0" err="1">
                <a:latin typeface="Calibri"/>
                <a:ea typeface="Calibri"/>
                <a:cs typeface="Calibri"/>
              </a:rPr>
              <a:t>vào</a:t>
            </a:r>
            <a:r>
              <a:rPr lang="en-GB" dirty="0">
                <a:latin typeface="Calibri"/>
                <a:ea typeface="Calibri"/>
                <a:cs typeface="Calibri"/>
              </a:rPr>
              <a:t> </a:t>
            </a:r>
            <a:r>
              <a:rPr lang="en-GB" dirty="0" err="1">
                <a:latin typeface="Calibri"/>
                <a:ea typeface="Calibri"/>
                <a:cs typeface="Calibri"/>
              </a:rPr>
              <a:t>các</a:t>
            </a:r>
            <a:r>
              <a:rPr lang="en-GB" dirty="0">
                <a:latin typeface="Calibri"/>
                <a:ea typeface="Calibri"/>
                <a:cs typeface="Calibri"/>
              </a:rPr>
              <a:t> </a:t>
            </a:r>
            <a:r>
              <a:rPr lang="en-GB" dirty="0" err="1">
                <a:latin typeface="Calibri"/>
                <a:ea typeface="Calibri"/>
                <a:cs typeface="Calibri"/>
              </a:rPr>
              <a:t>phế</a:t>
            </a:r>
            <a:r>
              <a:rPr lang="en-GB" dirty="0">
                <a:latin typeface="Calibri"/>
                <a:ea typeface="Calibri"/>
                <a:cs typeface="Calibri"/>
              </a:rPr>
              <a:t> </a:t>
            </a:r>
            <a:r>
              <a:rPr lang="en-GB" dirty="0" err="1">
                <a:latin typeface="Calibri"/>
                <a:ea typeface="Calibri"/>
                <a:cs typeface="Calibri"/>
              </a:rPr>
              <a:t>nang</a:t>
            </a:r>
            <a:r>
              <a:rPr lang="en-GB" dirty="0">
                <a:latin typeface="Calibri"/>
                <a:ea typeface="Calibri"/>
                <a:cs typeface="Calibri"/>
              </a:rPr>
              <a:t> </a:t>
            </a:r>
            <a:r>
              <a:rPr lang="en-GB" dirty="0" err="1">
                <a:latin typeface="Calibri"/>
                <a:ea typeface="Calibri"/>
                <a:cs typeface="Calibri"/>
              </a:rPr>
              <a:t>lớn</a:t>
            </a:r>
            <a:r>
              <a:rPr lang="en-GB" dirty="0">
                <a:latin typeface="Calibri"/>
                <a:ea typeface="Calibri"/>
                <a:cs typeface="Calibri"/>
              </a:rPr>
              <a:t>. </a:t>
            </a:r>
            <a:r>
              <a:rPr lang="en-GB" dirty="0" err="1">
                <a:latin typeface="Calibri"/>
                <a:ea typeface="Calibri"/>
                <a:cs typeface="Calibri"/>
              </a:rPr>
              <a:t>Kết</a:t>
            </a:r>
            <a:r>
              <a:rPr lang="en-GB" dirty="0">
                <a:latin typeface="Calibri"/>
                <a:ea typeface="Calibri"/>
                <a:cs typeface="Calibri"/>
              </a:rPr>
              <a:t> </a:t>
            </a:r>
            <a:r>
              <a:rPr lang="en-GB" dirty="0" err="1">
                <a:latin typeface="Calibri"/>
                <a:ea typeface="Calibri"/>
                <a:cs typeface="Calibri"/>
              </a:rPr>
              <a:t>quả</a:t>
            </a:r>
            <a:r>
              <a:rPr lang="en-GB" dirty="0">
                <a:latin typeface="Calibri"/>
                <a:ea typeface="Calibri"/>
                <a:cs typeface="Calibri"/>
              </a:rPr>
              <a:t> </a:t>
            </a:r>
            <a:r>
              <a:rPr lang="en-GB" dirty="0" err="1">
                <a:latin typeface="Calibri"/>
                <a:ea typeface="Calibri"/>
                <a:cs typeface="Calibri"/>
              </a:rPr>
              <a:t>là</a:t>
            </a:r>
            <a:r>
              <a:rPr lang="en-GB" dirty="0">
                <a:latin typeface="Calibri"/>
                <a:ea typeface="Calibri"/>
                <a:cs typeface="Calibri"/>
              </a:rPr>
              <a:t> </a:t>
            </a:r>
            <a:r>
              <a:rPr lang="en-GB" dirty="0" err="1">
                <a:latin typeface="Calibri"/>
                <a:ea typeface="Calibri"/>
                <a:cs typeface="Calibri"/>
              </a:rPr>
              <a:t>hàng</a:t>
            </a:r>
            <a:r>
              <a:rPr lang="en-GB" dirty="0">
                <a:latin typeface="Calibri"/>
                <a:ea typeface="Calibri"/>
                <a:cs typeface="Calibri"/>
              </a:rPr>
              <a:t> </a:t>
            </a:r>
            <a:r>
              <a:rPr lang="en-GB" dirty="0" err="1">
                <a:latin typeface="Calibri"/>
                <a:ea typeface="Calibri"/>
                <a:cs typeface="Calibri"/>
              </a:rPr>
              <a:t>loạt</a:t>
            </a:r>
            <a:r>
              <a:rPr lang="en-GB" dirty="0">
                <a:latin typeface="Calibri"/>
                <a:ea typeface="Calibri"/>
                <a:cs typeface="Calibri"/>
              </a:rPr>
              <a:t> </a:t>
            </a:r>
            <a:r>
              <a:rPr lang="en-GB" dirty="0" err="1">
                <a:latin typeface="Calibri"/>
                <a:ea typeface="Calibri"/>
                <a:cs typeface="Calibri"/>
              </a:rPr>
              <a:t>phế</a:t>
            </a:r>
            <a:r>
              <a:rPr lang="en-GB" dirty="0">
                <a:latin typeface="Calibri"/>
                <a:ea typeface="Calibri"/>
                <a:cs typeface="Calibri"/>
              </a:rPr>
              <a:t> </a:t>
            </a:r>
            <a:r>
              <a:rPr lang="en-GB" dirty="0" err="1">
                <a:latin typeface="Calibri"/>
                <a:ea typeface="Calibri"/>
                <a:cs typeface="Calibri"/>
              </a:rPr>
              <a:t>nang</a:t>
            </a:r>
            <a:r>
              <a:rPr lang="en-GB" dirty="0">
                <a:latin typeface="Calibri"/>
                <a:ea typeface="Calibri"/>
                <a:cs typeface="Calibri"/>
              </a:rPr>
              <a:t> </a:t>
            </a:r>
            <a:r>
              <a:rPr lang="en-GB" dirty="0" err="1">
                <a:latin typeface="Calibri"/>
                <a:ea typeface="Calibri"/>
                <a:cs typeface="Calibri"/>
              </a:rPr>
              <a:t>bị</a:t>
            </a:r>
            <a:r>
              <a:rPr lang="en-GB" dirty="0">
                <a:latin typeface="Calibri"/>
                <a:ea typeface="Calibri"/>
                <a:cs typeface="Calibri"/>
              </a:rPr>
              <a:t> </a:t>
            </a:r>
            <a:r>
              <a:rPr lang="en-GB" dirty="0" err="1">
                <a:latin typeface="Calibri"/>
                <a:ea typeface="Calibri"/>
                <a:cs typeface="Calibri"/>
              </a:rPr>
              <a:t>xẹp</a:t>
            </a:r>
            <a:r>
              <a:rPr lang="en-GB" dirty="0">
                <a:latin typeface="Calibri"/>
                <a:ea typeface="Calibri"/>
                <a:cs typeface="Calibri"/>
              </a:rPr>
              <a:t> </a:t>
            </a:r>
            <a:r>
              <a:rPr lang="en-GB" dirty="0" err="1">
                <a:latin typeface="Calibri"/>
                <a:ea typeface="Calibri"/>
                <a:cs typeface="Calibri"/>
              </a:rPr>
              <a:t>và</a:t>
            </a:r>
            <a:r>
              <a:rPr lang="en-GB" dirty="0">
                <a:latin typeface="Calibri"/>
                <a:ea typeface="Calibri"/>
                <a:cs typeface="Calibri"/>
              </a:rPr>
              <a:t> </a:t>
            </a:r>
            <a:r>
              <a:rPr lang="en-GB" dirty="0" err="1">
                <a:latin typeface="Calibri"/>
                <a:ea typeface="Calibri"/>
                <a:cs typeface="Calibri"/>
              </a:rPr>
              <a:t>hàng</a:t>
            </a:r>
            <a:r>
              <a:rPr lang="en-GB" dirty="0">
                <a:latin typeface="Calibri"/>
                <a:ea typeface="Calibri"/>
                <a:cs typeface="Calibri"/>
              </a:rPr>
              <a:t> </a:t>
            </a:r>
            <a:r>
              <a:rPr lang="en-GB" dirty="0" err="1">
                <a:latin typeface="Calibri"/>
                <a:ea typeface="Calibri"/>
                <a:cs typeface="Calibri"/>
              </a:rPr>
              <a:t>hoạt</a:t>
            </a:r>
            <a:r>
              <a:rPr lang="en-GB" dirty="0">
                <a:latin typeface="Calibri"/>
                <a:ea typeface="Calibri"/>
                <a:cs typeface="Calibri"/>
              </a:rPr>
              <a:t> </a:t>
            </a:r>
            <a:r>
              <a:rPr lang="en-GB" dirty="0" err="1">
                <a:latin typeface="Calibri"/>
                <a:ea typeface="Calibri"/>
                <a:cs typeface="Calibri"/>
              </a:rPr>
              <a:t>phế</a:t>
            </a:r>
            <a:r>
              <a:rPr lang="en-GB" dirty="0">
                <a:latin typeface="Calibri"/>
                <a:ea typeface="Calibri"/>
                <a:cs typeface="Calibri"/>
              </a:rPr>
              <a:t> </a:t>
            </a:r>
            <a:r>
              <a:rPr lang="en-GB" dirty="0" err="1">
                <a:latin typeface="Calibri"/>
                <a:ea typeface="Calibri"/>
                <a:cs typeface="Calibri"/>
              </a:rPr>
              <a:t>nang</a:t>
            </a:r>
            <a:r>
              <a:rPr lang="en-GB" dirty="0">
                <a:latin typeface="Calibri"/>
                <a:ea typeface="Calibri"/>
                <a:cs typeface="Calibri"/>
              </a:rPr>
              <a:t> </a:t>
            </a:r>
            <a:r>
              <a:rPr lang="en-GB" dirty="0" err="1">
                <a:latin typeface="Calibri"/>
                <a:ea typeface="Calibri"/>
                <a:cs typeface="Calibri"/>
              </a:rPr>
              <a:t>bị</a:t>
            </a:r>
            <a:r>
              <a:rPr lang="en-GB" dirty="0">
                <a:latin typeface="Calibri"/>
                <a:ea typeface="Calibri"/>
                <a:cs typeface="Calibri"/>
              </a:rPr>
              <a:t> </a:t>
            </a:r>
            <a:r>
              <a:rPr lang="en-GB" dirty="0" err="1">
                <a:latin typeface="Calibri"/>
                <a:ea typeface="Calibri"/>
                <a:cs typeface="Calibri"/>
              </a:rPr>
              <a:t>phồng</a:t>
            </a:r>
            <a:r>
              <a:rPr lang="en-GB" dirty="0">
                <a:latin typeface="Calibri"/>
                <a:ea typeface="Calibri"/>
                <a:cs typeface="Calibri"/>
              </a:rPr>
              <a:t> </a:t>
            </a:r>
            <a:r>
              <a:rPr lang="en-GB" dirty="0" err="1">
                <a:latin typeface="Calibri"/>
                <a:ea typeface="Calibri"/>
                <a:cs typeface="Calibri"/>
              </a:rPr>
              <a:t>lớn</a:t>
            </a:r>
            <a:r>
              <a:rPr lang="en-GB" dirty="0">
                <a:latin typeface="Calibri"/>
                <a:ea typeface="Calibri"/>
                <a:cs typeface="Calibri"/>
              </a:rPr>
              <a:t>.</a:t>
            </a:r>
            <a:endParaRPr lang="en-GB" dirty="0">
              <a:latin typeface="Calibri"/>
            </a:endParaRPr>
          </a:p>
          <a:p>
            <a:endParaRPr lang="en-GB"/>
          </a:p>
          <a:p>
            <a:r>
              <a:rPr lang="en-GB" dirty="0">
                <a:latin typeface="Calibri"/>
                <a:ea typeface="Calibri"/>
                <a:cs typeface="Calibri"/>
              </a:rPr>
              <a:t>- </a:t>
            </a:r>
            <a:r>
              <a:rPr lang="en-GB" dirty="0" err="1">
                <a:latin typeface="Calibri"/>
                <a:ea typeface="Calibri"/>
                <a:cs typeface="Calibri"/>
              </a:rPr>
              <a:t>Nhờ</a:t>
            </a:r>
            <a:r>
              <a:rPr lang="en-GB" dirty="0">
                <a:latin typeface="Calibri"/>
                <a:ea typeface="Calibri"/>
                <a:cs typeface="Calibri"/>
              </a:rPr>
              <a:t> </a:t>
            </a:r>
            <a:r>
              <a:rPr lang="en-GB" dirty="0" err="1">
                <a:latin typeface="Calibri"/>
                <a:ea typeface="Calibri"/>
                <a:cs typeface="Calibri"/>
              </a:rPr>
              <a:t>chất</a:t>
            </a:r>
            <a:r>
              <a:rPr lang="en-GB" dirty="0">
                <a:latin typeface="Calibri"/>
                <a:ea typeface="Calibri"/>
                <a:cs typeface="Calibri"/>
              </a:rPr>
              <a:t> surfactant </a:t>
            </a:r>
            <a:r>
              <a:rPr lang="en-GB" dirty="0" err="1">
                <a:latin typeface="Calibri"/>
                <a:ea typeface="Calibri"/>
                <a:cs typeface="Calibri"/>
              </a:rPr>
              <a:t>sẽ</a:t>
            </a:r>
            <a:r>
              <a:rPr lang="en-GB" dirty="0">
                <a:latin typeface="Calibri"/>
                <a:ea typeface="Calibri"/>
                <a:cs typeface="Calibri"/>
              </a:rPr>
              <a:t> </a:t>
            </a:r>
            <a:r>
              <a:rPr lang="en-GB" dirty="0" err="1">
                <a:latin typeface="Calibri"/>
                <a:ea typeface="Calibri"/>
                <a:cs typeface="Calibri"/>
              </a:rPr>
              <a:t>giúp</a:t>
            </a:r>
            <a:r>
              <a:rPr lang="en-GB" dirty="0">
                <a:latin typeface="Calibri"/>
                <a:ea typeface="Calibri"/>
                <a:cs typeface="Calibri"/>
              </a:rPr>
              <a:t> </a:t>
            </a:r>
            <a:r>
              <a:rPr lang="en-GB" dirty="0" err="1">
                <a:latin typeface="Calibri"/>
                <a:ea typeface="Calibri"/>
                <a:cs typeface="Calibri"/>
              </a:rPr>
              <a:t>điều</a:t>
            </a:r>
            <a:r>
              <a:rPr lang="en-GB" dirty="0">
                <a:latin typeface="Calibri"/>
                <a:ea typeface="Calibri"/>
                <a:cs typeface="Calibri"/>
              </a:rPr>
              <a:t> </a:t>
            </a:r>
            <a:r>
              <a:rPr lang="en-GB" dirty="0" err="1">
                <a:latin typeface="Calibri"/>
                <a:ea typeface="Calibri"/>
                <a:cs typeface="Calibri"/>
              </a:rPr>
              <a:t>chỉnh</a:t>
            </a:r>
            <a:r>
              <a:rPr lang="en-GB" dirty="0">
                <a:latin typeface="Calibri"/>
                <a:ea typeface="Calibri"/>
                <a:cs typeface="Calibri"/>
              </a:rPr>
              <a:t> T </a:t>
            </a:r>
            <a:r>
              <a:rPr lang="en-GB" dirty="0" err="1">
                <a:latin typeface="Calibri"/>
                <a:ea typeface="Calibri"/>
                <a:cs typeface="Calibri"/>
              </a:rPr>
              <a:t>theo</a:t>
            </a:r>
            <a:r>
              <a:rPr lang="en-GB" dirty="0">
                <a:latin typeface="Calibri"/>
                <a:ea typeface="Calibri"/>
                <a:cs typeface="Calibri"/>
              </a:rPr>
              <a:t> r. Do </a:t>
            </a:r>
            <a:r>
              <a:rPr lang="en-GB" dirty="0" err="1">
                <a:latin typeface="Calibri"/>
                <a:ea typeface="Calibri"/>
                <a:cs typeface="Calibri"/>
              </a:rPr>
              <a:t>vậy</a:t>
            </a:r>
            <a:r>
              <a:rPr lang="en-GB" dirty="0">
                <a:latin typeface="Calibri"/>
                <a:ea typeface="Calibri"/>
                <a:cs typeface="Calibri"/>
              </a:rPr>
              <a:t> P </a:t>
            </a:r>
            <a:r>
              <a:rPr lang="en-GB" dirty="0" err="1">
                <a:latin typeface="Calibri"/>
                <a:ea typeface="Calibri"/>
                <a:cs typeface="Calibri"/>
              </a:rPr>
              <a:t>không</a:t>
            </a:r>
            <a:r>
              <a:rPr lang="en-GB" dirty="0">
                <a:latin typeface="Calibri"/>
                <a:ea typeface="Calibri"/>
                <a:cs typeface="Calibri"/>
              </a:rPr>
              <a:t> </a:t>
            </a:r>
            <a:r>
              <a:rPr lang="en-GB" dirty="0" err="1">
                <a:latin typeface="Calibri"/>
                <a:ea typeface="Calibri"/>
                <a:cs typeface="Calibri"/>
              </a:rPr>
              <a:t>đổi</a:t>
            </a:r>
            <a:r>
              <a:rPr lang="en-GB" dirty="0">
                <a:latin typeface="Calibri"/>
                <a:ea typeface="Calibri"/>
                <a:cs typeface="Calibri"/>
              </a:rPr>
              <a:t> </a:t>
            </a:r>
            <a:r>
              <a:rPr lang="en-GB" dirty="0" err="1">
                <a:latin typeface="Calibri"/>
                <a:ea typeface="Calibri"/>
                <a:cs typeface="Calibri"/>
              </a:rPr>
              <a:t>dù</a:t>
            </a:r>
            <a:r>
              <a:rPr lang="en-GB" dirty="0">
                <a:latin typeface="Calibri"/>
                <a:ea typeface="Calibri"/>
                <a:cs typeface="Calibri"/>
              </a:rPr>
              <a:t> r </a:t>
            </a:r>
            <a:r>
              <a:rPr lang="en-GB" dirty="0" err="1">
                <a:latin typeface="Calibri"/>
                <a:ea typeface="Calibri"/>
                <a:cs typeface="Calibri"/>
              </a:rPr>
              <a:t>thay</a:t>
            </a:r>
            <a:r>
              <a:rPr lang="en-GB" dirty="0">
                <a:latin typeface="Calibri"/>
                <a:ea typeface="Calibri"/>
                <a:cs typeface="Calibri"/>
              </a:rPr>
              <a:t> </a:t>
            </a:r>
            <a:r>
              <a:rPr lang="en-GB" dirty="0" err="1">
                <a:latin typeface="Calibri"/>
                <a:ea typeface="Calibri"/>
                <a:cs typeface="Calibri"/>
              </a:rPr>
              <a:t>đổi</a:t>
            </a:r>
            <a:r>
              <a:rPr lang="en-GB" dirty="0">
                <a:latin typeface="Calibri"/>
                <a:ea typeface="Calibri"/>
                <a:cs typeface="Calibri"/>
              </a:rPr>
              <a:t>. </a:t>
            </a:r>
            <a:r>
              <a:rPr lang="en-GB" dirty="0" err="1">
                <a:latin typeface="Calibri"/>
                <a:ea typeface="Calibri"/>
                <a:cs typeface="Calibri"/>
              </a:rPr>
              <a:t>Điều</a:t>
            </a:r>
            <a:r>
              <a:rPr lang="en-GB" dirty="0">
                <a:latin typeface="Calibri"/>
                <a:ea typeface="Calibri"/>
                <a:cs typeface="Calibri"/>
              </a:rPr>
              <a:t> </a:t>
            </a:r>
            <a:r>
              <a:rPr lang="en-GB" dirty="0" err="1">
                <a:latin typeface="Calibri"/>
                <a:ea typeface="Calibri"/>
                <a:cs typeface="Calibri"/>
              </a:rPr>
              <a:t>này</a:t>
            </a:r>
            <a:r>
              <a:rPr lang="en-GB" dirty="0">
                <a:latin typeface="Calibri"/>
                <a:ea typeface="Calibri"/>
                <a:cs typeface="Calibri"/>
              </a:rPr>
              <a:t> </a:t>
            </a:r>
            <a:r>
              <a:rPr lang="en-GB" dirty="0" err="1">
                <a:latin typeface="Calibri"/>
                <a:ea typeface="Calibri"/>
                <a:cs typeface="Calibri"/>
              </a:rPr>
              <a:t>giúp</a:t>
            </a:r>
            <a:r>
              <a:rPr lang="en-GB" dirty="0">
                <a:latin typeface="Calibri"/>
                <a:ea typeface="Calibri"/>
                <a:cs typeface="Calibri"/>
              </a:rPr>
              <a:t> </a:t>
            </a:r>
            <a:r>
              <a:rPr lang="en-GB" dirty="0" err="1">
                <a:latin typeface="Calibri"/>
                <a:ea typeface="Calibri"/>
                <a:cs typeface="Calibri"/>
              </a:rPr>
              <a:t>ổn</a:t>
            </a:r>
            <a:r>
              <a:rPr lang="en-GB" dirty="0">
                <a:latin typeface="Calibri"/>
                <a:ea typeface="Calibri"/>
                <a:cs typeface="Calibri"/>
              </a:rPr>
              <a:t> </a:t>
            </a:r>
            <a:r>
              <a:rPr lang="en-GB" dirty="0" err="1">
                <a:latin typeface="Calibri"/>
                <a:ea typeface="Calibri"/>
                <a:cs typeface="Calibri"/>
              </a:rPr>
              <a:t>định</a:t>
            </a:r>
            <a:r>
              <a:rPr lang="en-GB" dirty="0">
                <a:latin typeface="Calibri"/>
                <a:ea typeface="Calibri"/>
                <a:cs typeface="Calibri"/>
              </a:rPr>
              <a:t> P </a:t>
            </a:r>
            <a:r>
              <a:rPr lang="en-GB" dirty="0" err="1">
                <a:latin typeface="Calibri"/>
                <a:ea typeface="Calibri"/>
                <a:cs typeface="Calibri"/>
              </a:rPr>
              <a:t>của</a:t>
            </a:r>
            <a:r>
              <a:rPr lang="en-GB" dirty="0">
                <a:latin typeface="Calibri"/>
                <a:ea typeface="Calibri"/>
                <a:cs typeface="Calibri"/>
              </a:rPr>
              <a:t> </a:t>
            </a:r>
            <a:r>
              <a:rPr lang="en-GB" dirty="0" err="1">
                <a:latin typeface="Calibri"/>
                <a:ea typeface="Calibri"/>
                <a:cs typeface="Calibri"/>
              </a:rPr>
              <a:t>các</a:t>
            </a:r>
            <a:r>
              <a:rPr lang="en-GB" dirty="0">
                <a:latin typeface="Calibri"/>
                <a:ea typeface="Calibri"/>
                <a:cs typeface="Calibri"/>
              </a:rPr>
              <a:t> </a:t>
            </a:r>
            <a:r>
              <a:rPr lang="en-GB" dirty="0" err="1">
                <a:latin typeface="Calibri"/>
                <a:ea typeface="Calibri"/>
                <a:cs typeface="Calibri"/>
              </a:rPr>
              <a:t>phế</a:t>
            </a:r>
            <a:r>
              <a:rPr lang="en-GB" dirty="0">
                <a:latin typeface="Calibri"/>
                <a:ea typeface="Calibri"/>
                <a:cs typeface="Calibri"/>
              </a:rPr>
              <a:t> </a:t>
            </a:r>
            <a:r>
              <a:rPr lang="en-GB" dirty="0" err="1">
                <a:latin typeface="Calibri"/>
                <a:ea typeface="Calibri"/>
                <a:cs typeface="Calibri"/>
              </a:rPr>
              <a:t>nang</a:t>
            </a:r>
            <a:r>
              <a:rPr lang="en-GB" dirty="0">
                <a:latin typeface="Calibri"/>
                <a:ea typeface="Calibri"/>
                <a:cs typeface="Calibri"/>
              </a:rPr>
              <a:t>.</a:t>
            </a:r>
            <a:endParaRPr lang="en-GB" dirty="0">
              <a:latin typeface="Calibri"/>
            </a:endParaRPr>
          </a:p>
          <a:p>
            <a:endParaRPr lang="en-GB"/>
          </a:p>
          <a:p>
            <a:r>
              <a:rPr lang="en-GB" dirty="0">
                <a:latin typeface="Calibri"/>
                <a:ea typeface="Calibri"/>
                <a:cs typeface="Calibri"/>
              </a:rPr>
              <a:t>Baby </a:t>
            </a:r>
            <a:r>
              <a:rPr lang="en-GB" dirty="0" err="1">
                <a:latin typeface="Calibri"/>
                <a:ea typeface="Calibri"/>
                <a:cs typeface="Calibri"/>
              </a:rPr>
              <a:t>sinh</a:t>
            </a:r>
            <a:r>
              <a:rPr lang="en-GB" dirty="0">
                <a:latin typeface="Calibri"/>
                <a:ea typeface="Calibri"/>
                <a:cs typeface="Calibri"/>
              </a:rPr>
              <a:t> non </a:t>
            </a:r>
            <a:r>
              <a:rPr lang="en-GB" dirty="0" err="1">
                <a:latin typeface="Calibri"/>
                <a:ea typeface="Calibri"/>
                <a:cs typeface="Calibri"/>
              </a:rPr>
              <a:t>thường</a:t>
            </a:r>
            <a:r>
              <a:rPr lang="en-GB" dirty="0">
                <a:latin typeface="Calibri"/>
                <a:ea typeface="Calibri"/>
                <a:cs typeface="Calibri"/>
              </a:rPr>
              <a:t> </a:t>
            </a:r>
            <a:r>
              <a:rPr lang="en-GB" dirty="0" err="1">
                <a:latin typeface="Calibri"/>
                <a:ea typeface="Calibri"/>
                <a:cs typeface="Calibri"/>
              </a:rPr>
              <a:t>thì</a:t>
            </a:r>
            <a:r>
              <a:rPr lang="en-GB" dirty="0">
                <a:latin typeface="Calibri"/>
                <a:ea typeface="Calibri"/>
                <a:cs typeface="Calibri"/>
              </a:rPr>
              <a:t> </a:t>
            </a:r>
            <a:r>
              <a:rPr lang="en-GB" dirty="0" err="1">
                <a:latin typeface="Calibri"/>
                <a:ea typeface="Calibri"/>
                <a:cs typeface="Calibri"/>
              </a:rPr>
              <a:t>tế</a:t>
            </a:r>
            <a:r>
              <a:rPr lang="en-GB" dirty="0">
                <a:latin typeface="Calibri"/>
                <a:ea typeface="Calibri"/>
                <a:cs typeface="Calibri"/>
              </a:rPr>
              <a:t> </a:t>
            </a:r>
            <a:r>
              <a:rPr lang="en-GB" dirty="0" err="1">
                <a:latin typeface="Calibri"/>
                <a:ea typeface="Calibri"/>
                <a:cs typeface="Calibri"/>
              </a:rPr>
              <a:t>bào</a:t>
            </a:r>
            <a:r>
              <a:rPr lang="en-GB" dirty="0">
                <a:latin typeface="Calibri"/>
                <a:ea typeface="Calibri"/>
                <a:cs typeface="Calibri"/>
              </a:rPr>
              <a:t> </a:t>
            </a:r>
            <a:r>
              <a:rPr lang="en-GB" dirty="0" err="1">
                <a:latin typeface="Calibri"/>
                <a:ea typeface="Calibri"/>
                <a:cs typeface="Calibri"/>
              </a:rPr>
              <a:t>của</a:t>
            </a:r>
            <a:r>
              <a:rPr lang="en-GB" dirty="0">
                <a:latin typeface="Calibri"/>
                <a:ea typeface="Calibri"/>
                <a:cs typeface="Calibri"/>
              </a:rPr>
              <a:t> </a:t>
            </a:r>
            <a:r>
              <a:rPr lang="en-GB" dirty="0" err="1">
                <a:latin typeface="Calibri"/>
                <a:ea typeface="Calibri"/>
                <a:cs typeface="Calibri"/>
              </a:rPr>
              <a:t>nó</a:t>
            </a:r>
            <a:r>
              <a:rPr lang="en-GB" dirty="0">
                <a:latin typeface="Calibri"/>
                <a:ea typeface="Calibri"/>
                <a:cs typeface="Calibri"/>
              </a:rPr>
              <a:t> ở </a:t>
            </a:r>
            <a:r>
              <a:rPr lang="en-GB" dirty="0" err="1">
                <a:latin typeface="Calibri"/>
                <a:ea typeface="Calibri"/>
                <a:cs typeface="Calibri"/>
              </a:rPr>
              <a:t>biểu</a:t>
            </a:r>
            <a:r>
              <a:rPr lang="en-GB" dirty="0">
                <a:latin typeface="Calibri"/>
                <a:ea typeface="Calibri"/>
                <a:cs typeface="Calibri"/>
              </a:rPr>
              <a:t> </a:t>
            </a:r>
            <a:r>
              <a:rPr lang="en-GB" dirty="0" err="1">
                <a:latin typeface="Calibri"/>
                <a:ea typeface="Calibri"/>
                <a:cs typeface="Calibri"/>
              </a:rPr>
              <a:t>mô</a:t>
            </a:r>
            <a:r>
              <a:rPr lang="en-GB" dirty="0">
                <a:latin typeface="Calibri"/>
                <a:ea typeface="Calibri"/>
                <a:cs typeface="Calibri"/>
              </a:rPr>
              <a:t> type 1, </a:t>
            </a:r>
            <a:r>
              <a:rPr lang="en-GB" dirty="0" err="1">
                <a:latin typeface="Calibri"/>
                <a:ea typeface="Calibri"/>
                <a:cs typeface="Calibri"/>
              </a:rPr>
              <a:t>chưa</a:t>
            </a:r>
            <a:r>
              <a:rPr lang="en-GB" dirty="0">
                <a:latin typeface="Calibri"/>
                <a:ea typeface="Calibri"/>
                <a:cs typeface="Calibri"/>
              </a:rPr>
              <a:t> </a:t>
            </a:r>
            <a:r>
              <a:rPr lang="en-GB" dirty="0" err="1">
                <a:latin typeface="Calibri"/>
                <a:ea typeface="Calibri"/>
                <a:cs typeface="Calibri"/>
              </a:rPr>
              <a:t>chuyển</a:t>
            </a:r>
            <a:r>
              <a:rPr lang="en-GB" dirty="0">
                <a:latin typeface="Calibri"/>
                <a:ea typeface="Calibri"/>
                <a:cs typeface="Calibri"/>
              </a:rPr>
              <a:t> qua type 2, </a:t>
            </a:r>
            <a:r>
              <a:rPr lang="en-GB" dirty="0" err="1">
                <a:latin typeface="Calibri"/>
                <a:ea typeface="Calibri"/>
                <a:cs typeface="Calibri"/>
              </a:rPr>
              <a:t>tức</a:t>
            </a:r>
            <a:r>
              <a:rPr lang="en-GB" dirty="0">
                <a:latin typeface="Calibri"/>
                <a:ea typeface="Calibri"/>
                <a:cs typeface="Calibri"/>
              </a:rPr>
              <a:t> </a:t>
            </a:r>
            <a:r>
              <a:rPr lang="en-GB" dirty="0" err="1">
                <a:latin typeface="Calibri"/>
                <a:ea typeface="Calibri"/>
                <a:cs typeface="Calibri"/>
              </a:rPr>
              <a:t>là</a:t>
            </a:r>
            <a:r>
              <a:rPr lang="en-GB" dirty="0">
                <a:latin typeface="Calibri"/>
                <a:ea typeface="Calibri"/>
                <a:cs typeface="Calibri"/>
              </a:rPr>
              <a:t> </a:t>
            </a:r>
            <a:r>
              <a:rPr lang="en-GB" dirty="0" err="1">
                <a:latin typeface="Calibri"/>
                <a:ea typeface="Calibri"/>
                <a:cs typeface="Calibri"/>
              </a:rPr>
              <a:t>chưa</a:t>
            </a:r>
            <a:r>
              <a:rPr lang="en-GB" dirty="0">
                <a:latin typeface="Calibri"/>
                <a:ea typeface="Calibri"/>
                <a:cs typeface="Calibri"/>
              </a:rPr>
              <a:t> </a:t>
            </a:r>
            <a:r>
              <a:rPr lang="en-GB" dirty="0" err="1">
                <a:latin typeface="Calibri"/>
                <a:ea typeface="Calibri"/>
                <a:cs typeface="Calibri"/>
              </a:rPr>
              <a:t>có</a:t>
            </a:r>
            <a:r>
              <a:rPr lang="en-GB" dirty="0">
                <a:latin typeface="Calibri"/>
                <a:ea typeface="Calibri"/>
                <a:cs typeface="Calibri"/>
              </a:rPr>
              <a:t> surfactant =&gt; </a:t>
            </a:r>
            <a:r>
              <a:rPr lang="en-GB" dirty="0" err="1">
                <a:latin typeface="Calibri"/>
                <a:ea typeface="Calibri"/>
                <a:cs typeface="Calibri"/>
              </a:rPr>
              <a:t>khi</a:t>
            </a:r>
            <a:r>
              <a:rPr lang="en-GB" dirty="0">
                <a:latin typeface="Calibri"/>
                <a:ea typeface="Calibri"/>
                <a:cs typeface="Calibri"/>
              </a:rPr>
              <a:t> </a:t>
            </a:r>
            <a:r>
              <a:rPr lang="en-GB" dirty="0" err="1">
                <a:latin typeface="Calibri"/>
                <a:ea typeface="Calibri"/>
                <a:cs typeface="Calibri"/>
              </a:rPr>
              <a:t>thở</a:t>
            </a:r>
            <a:r>
              <a:rPr lang="en-GB" dirty="0">
                <a:latin typeface="Calibri"/>
                <a:ea typeface="Calibri"/>
                <a:cs typeface="Calibri"/>
              </a:rPr>
              <a:t> </a:t>
            </a:r>
            <a:r>
              <a:rPr lang="en-GB" dirty="0" err="1">
                <a:latin typeface="Calibri"/>
                <a:ea typeface="Calibri"/>
                <a:cs typeface="Calibri"/>
              </a:rPr>
              <a:t>thì</a:t>
            </a:r>
            <a:r>
              <a:rPr lang="en-GB" dirty="0">
                <a:latin typeface="Calibri"/>
                <a:ea typeface="Calibri"/>
                <a:cs typeface="Calibri"/>
              </a:rPr>
              <a:t> PN </a:t>
            </a:r>
            <a:r>
              <a:rPr lang="en-GB" dirty="0" err="1">
                <a:latin typeface="Calibri"/>
                <a:ea typeface="Calibri"/>
                <a:cs typeface="Calibri"/>
              </a:rPr>
              <a:t>nào</a:t>
            </a:r>
            <a:r>
              <a:rPr lang="en-GB" dirty="0">
                <a:latin typeface="Calibri"/>
                <a:ea typeface="Calibri"/>
                <a:cs typeface="Calibri"/>
              </a:rPr>
              <a:t> to </a:t>
            </a:r>
            <a:r>
              <a:rPr lang="en-GB" dirty="0" err="1">
                <a:latin typeface="Calibri"/>
                <a:ea typeface="Calibri"/>
                <a:cs typeface="Calibri"/>
              </a:rPr>
              <a:t>sẽ</a:t>
            </a:r>
            <a:r>
              <a:rPr lang="en-GB" dirty="0">
                <a:latin typeface="Calibri"/>
                <a:ea typeface="Calibri"/>
                <a:cs typeface="Calibri"/>
              </a:rPr>
              <a:t> </a:t>
            </a:r>
            <a:r>
              <a:rPr lang="en-GB" dirty="0" err="1">
                <a:latin typeface="Calibri"/>
                <a:ea typeface="Calibri"/>
                <a:cs typeface="Calibri"/>
              </a:rPr>
              <a:t>nhận</a:t>
            </a:r>
            <a:r>
              <a:rPr lang="en-GB" dirty="0">
                <a:latin typeface="Calibri"/>
                <a:ea typeface="Calibri"/>
                <a:cs typeface="Calibri"/>
              </a:rPr>
              <a:t> </a:t>
            </a:r>
            <a:r>
              <a:rPr lang="en-GB" dirty="0" err="1">
                <a:latin typeface="Calibri"/>
                <a:ea typeface="Calibri"/>
                <a:cs typeface="Calibri"/>
              </a:rPr>
              <a:t>khí</a:t>
            </a:r>
            <a:r>
              <a:rPr lang="en-GB" dirty="0">
                <a:latin typeface="Calibri"/>
                <a:ea typeface="Calibri"/>
                <a:cs typeface="Calibri"/>
              </a:rPr>
              <a:t> </a:t>
            </a:r>
            <a:r>
              <a:rPr lang="en-GB" dirty="0" err="1">
                <a:latin typeface="Calibri"/>
                <a:ea typeface="Calibri"/>
                <a:cs typeface="Calibri"/>
              </a:rPr>
              <a:t>nhiều</a:t>
            </a:r>
            <a:r>
              <a:rPr lang="en-GB" dirty="0">
                <a:latin typeface="Calibri"/>
                <a:ea typeface="Calibri"/>
                <a:cs typeface="Calibri"/>
              </a:rPr>
              <a:t>, </a:t>
            </a:r>
            <a:r>
              <a:rPr lang="en-GB" dirty="0" err="1">
                <a:latin typeface="Calibri"/>
                <a:ea typeface="Calibri"/>
                <a:cs typeface="Calibri"/>
              </a:rPr>
              <a:t>còn</a:t>
            </a:r>
            <a:r>
              <a:rPr lang="en-GB" dirty="0">
                <a:latin typeface="Calibri"/>
                <a:ea typeface="Calibri"/>
                <a:cs typeface="Calibri"/>
              </a:rPr>
              <a:t> PN </a:t>
            </a:r>
            <a:r>
              <a:rPr lang="en-GB" dirty="0" err="1">
                <a:latin typeface="Calibri"/>
                <a:ea typeface="Calibri"/>
                <a:cs typeface="Calibri"/>
              </a:rPr>
              <a:t>nào</a:t>
            </a:r>
            <a:r>
              <a:rPr lang="en-GB" dirty="0">
                <a:latin typeface="Calibri"/>
                <a:ea typeface="Calibri"/>
                <a:cs typeface="Calibri"/>
              </a:rPr>
              <a:t> </a:t>
            </a:r>
            <a:r>
              <a:rPr lang="en-GB" dirty="0" err="1">
                <a:latin typeface="Calibri"/>
                <a:ea typeface="Calibri"/>
                <a:cs typeface="Calibri"/>
              </a:rPr>
              <a:t>nhỏ</a:t>
            </a:r>
            <a:r>
              <a:rPr lang="en-GB" dirty="0">
                <a:latin typeface="Calibri"/>
                <a:ea typeface="Calibri"/>
                <a:cs typeface="Calibri"/>
              </a:rPr>
              <a:t> ko </a:t>
            </a:r>
            <a:r>
              <a:rPr lang="en-GB" dirty="0" err="1">
                <a:latin typeface="Calibri"/>
                <a:ea typeface="Calibri"/>
                <a:cs typeface="Calibri"/>
              </a:rPr>
              <a:t>nhận</a:t>
            </a:r>
            <a:r>
              <a:rPr lang="en-GB" dirty="0">
                <a:latin typeface="Calibri"/>
                <a:ea typeface="Calibri"/>
                <a:cs typeface="Calibri"/>
              </a:rPr>
              <a:t> </a:t>
            </a:r>
            <a:r>
              <a:rPr lang="en-GB" dirty="0" err="1">
                <a:latin typeface="Calibri"/>
                <a:ea typeface="Calibri"/>
                <a:cs typeface="Calibri"/>
              </a:rPr>
              <a:t>khí</a:t>
            </a:r>
            <a:r>
              <a:rPr lang="en-GB" dirty="0">
                <a:latin typeface="Calibri"/>
                <a:ea typeface="Calibri"/>
                <a:cs typeface="Calibri"/>
              </a:rPr>
              <a:t> (</a:t>
            </a:r>
            <a:r>
              <a:rPr lang="en-GB" dirty="0" err="1">
                <a:latin typeface="Calibri"/>
                <a:ea typeface="Calibri"/>
                <a:cs typeface="Calibri"/>
              </a:rPr>
              <a:t>vì</a:t>
            </a:r>
            <a:r>
              <a:rPr lang="en-GB" dirty="0">
                <a:latin typeface="Calibri"/>
                <a:ea typeface="Calibri"/>
                <a:cs typeface="Calibri"/>
              </a:rPr>
              <a:t> </a:t>
            </a:r>
            <a:r>
              <a:rPr lang="en-GB" dirty="0" err="1">
                <a:latin typeface="Calibri"/>
                <a:ea typeface="Calibri"/>
                <a:cs typeface="Calibri"/>
              </a:rPr>
              <a:t>áp</a:t>
            </a:r>
            <a:r>
              <a:rPr lang="en-GB" dirty="0">
                <a:latin typeface="Calibri"/>
                <a:ea typeface="Calibri"/>
                <a:cs typeface="Calibri"/>
              </a:rPr>
              <a:t> </a:t>
            </a:r>
            <a:r>
              <a:rPr lang="en-GB" dirty="0" err="1">
                <a:latin typeface="Calibri"/>
                <a:ea typeface="Calibri"/>
                <a:cs typeface="Calibri"/>
              </a:rPr>
              <a:t>suất</a:t>
            </a:r>
            <a:r>
              <a:rPr lang="en-GB" dirty="0">
                <a:latin typeface="Calibri"/>
                <a:ea typeface="Calibri"/>
                <a:cs typeface="Calibri"/>
              </a:rPr>
              <a:t> </a:t>
            </a:r>
            <a:r>
              <a:rPr lang="en-GB" dirty="0" err="1">
                <a:latin typeface="Calibri"/>
                <a:ea typeface="Calibri"/>
                <a:cs typeface="Calibri"/>
              </a:rPr>
              <a:t>chỉ</a:t>
            </a:r>
            <a:r>
              <a:rPr lang="en-GB" dirty="0">
                <a:latin typeface="Calibri"/>
                <a:ea typeface="Calibri"/>
                <a:cs typeface="Calibri"/>
              </a:rPr>
              <a:t> </a:t>
            </a:r>
            <a:r>
              <a:rPr lang="en-GB" dirty="0" err="1">
                <a:latin typeface="Calibri"/>
                <a:ea typeface="Calibri"/>
                <a:cs typeface="Calibri"/>
              </a:rPr>
              <a:t>đổ</a:t>
            </a:r>
            <a:r>
              <a:rPr lang="en-GB" dirty="0">
                <a:latin typeface="Calibri"/>
                <a:ea typeface="Calibri"/>
                <a:cs typeface="Calibri"/>
              </a:rPr>
              <a:t> </a:t>
            </a:r>
            <a:r>
              <a:rPr lang="en-GB" dirty="0" err="1">
                <a:latin typeface="Calibri"/>
                <a:ea typeface="Calibri"/>
                <a:cs typeface="Calibri"/>
              </a:rPr>
              <a:t>vào</a:t>
            </a:r>
            <a:r>
              <a:rPr lang="en-GB" dirty="0">
                <a:latin typeface="Calibri"/>
                <a:ea typeface="Calibri"/>
                <a:cs typeface="Calibri"/>
              </a:rPr>
              <a:t> </a:t>
            </a:r>
            <a:r>
              <a:rPr lang="en-GB" dirty="0" err="1">
                <a:latin typeface="Calibri"/>
                <a:ea typeface="Calibri"/>
                <a:cs typeface="Calibri"/>
              </a:rPr>
              <a:t>nơi</a:t>
            </a:r>
            <a:r>
              <a:rPr lang="en-GB" dirty="0">
                <a:latin typeface="Calibri"/>
                <a:ea typeface="Calibri"/>
                <a:cs typeface="Calibri"/>
              </a:rPr>
              <a:t> </a:t>
            </a:r>
            <a:r>
              <a:rPr lang="en-GB" dirty="0" err="1">
                <a:latin typeface="Calibri"/>
                <a:ea typeface="Calibri"/>
                <a:cs typeface="Calibri"/>
              </a:rPr>
              <a:t>có</a:t>
            </a:r>
            <a:r>
              <a:rPr lang="en-GB" dirty="0">
                <a:latin typeface="Calibri"/>
                <a:ea typeface="Calibri"/>
                <a:cs typeface="Calibri"/>
              </a:rPr>
              <a:t> </a:t>
            </a:r>
            <a:r>
              <a:rPr lang="en-GB" dirty="0" err="1">
                <a:latin typeface="Calibri"/>
                <a:ea typeface="Calibri"/>
                <a:cs typeface="Calibri"/>
              </a:rPr>
              <a:t>áp</a:t>
            </a:r>
            <a:r>
              <a:rPr lang="en-GB" dirty="0">
                <a:latin typeface="Calibri"/>
                <a:ea typeface="Calibri"/>
                <a:cs typeface="Calibri"/>
              </a:rPr>
              <a:t> </a:t>
            </a:r>
            <a:r>
              <a:rPr lang="en-GB" dirty="0" err="1">
                <a:latin typeface="Calibri"/>
                <a:ea typeface="Calibri"/>
                <a:cs typeface="Calibri"/>
              </a:rPr>
              <a:t>suất</a:t>
            </a:r>
            <a:r>
              <a:rPr lang="en-GB" dirty="0">
                <a:latin typeface="Calibri"/>
                <a:ea typeface="Calibri"/>
                <a:cs typeface="Calibri"/>
              </a:rPr>
              <a:t> </a:t>
            </a:r>
            <a:r>
              <a:rPr lang="en-GB" dirty="0" err="1">
                <a:latin typeface="Calibri"/>
                <a:ea typeface="Calibri"/>
                <a:cs typeface="Calibri"/>
              </a:rPr>
              <a:t>nhỏ</a:t>
            </a:r>
            <a:r>
              <a:rPr lang="en-GB" dirty="0">
                <a:latin typeface="Calibri"/>
                <a:ea typeface="Calibri"/>
                <a:cs typeface="Calibri"/>
              </a:rPr>
              <a:t>) =&gt; </a:t>
            </a:r>
            <a:r>
              <a:rPr lang="en-GB" dirty="0" err="1">
                <a:latin typeface="Calibri"/>
                <a:ea typeface="Calibri"/>
                <a:cs typeface="Calibri"/>
              </a:rPr>
              <a:t>lâu</a:t>
            </a:r>
            <a:r>
              <a:rPr lang="en-GB" dirty="0">
                <a:latin typeface="Calibri"/>
                <a:ea typeface="Calibri"/>
                <a:cs typeface="Calibri"/>
              </a:rPr>
              <a:t> </a:t>
            </a:r>
            <a:r>
              <a:rPr lang="en-GB" dirty="0" err="1">
                <a:latin typeface="Calibri"/>
                <a:ea typeface="Calibri"/>
                <a:cs typeface="Calibri"/>
              </a:rPr>
              <a:t>ngày</a:t>
            </a:r>
            <a:r>
              <a:rPr lang="en-GB" dirty="0">
                <a:latin typeface="Calibri"/>
                <a:ea typeface="Calibri"/>
                <a:cs typeface="Calibri"/>
              </a:rPr>
              <a:t> </a:t>
            </a:r>
            <a:r>
              <a:rPr lang="en-GB" dirty="0" err="1">
                <a:latin typeface="Calibri"/>
                <a:ea typeface="Calibri"/>
                <a:cs typeface="Calibri"/>
              </a:rPr>
              <a:t>bị</a:t>
            </a:r>
            <a:r>
              <a:rPr lang="en-GB" dirty="0">
                <a:latin typeface="Calibri"/>
                <a:ea typeface="Calibri"/>
                <a:cs typeface="Calibri"/>
              </a:rPr>
              <a:t> </a:t>
            </a:r>
            <a:r>
              <a:rPr lang="en-GB" dirty="0" err="1">
                <a:latin typeface="Calibri"/>
                <a:ea typeface="Calibri"/>
                <a:cs typeface="Calibri"/>
              </a:rPr>
              <a:t>giãn</a:t>
            </a:r>
            <a:r>
              <a:rPr lang="en-GB" dirty="0">
                <a:latin typeface="Calibri"/>
                <a:ea typeface="Calibri"/>
                <a:cs typeface="Calibri"/>
              </a:rPr>
              <a:t> </a:t>
            </a:r>
            <a:r>
              <a:rPr lang="en-GB" dirty="0" err="1">
                <a:latin typeface="Calibri"/>
                <a:ea typeface="Calibri"/>
                <a:cs typeface="Calibri"/>
              </a:rPr>
              <a:t>phế</a:t>
            </a:r>
            <a:r>
              <a:rPr lang="en-GB" dirty="0">
                <a:latin typeface="Calibri"/>
                <a:ea typeface="Calibri"/>
                <a:cs typeface="Calibri"/>
              </a:rPr>
              <a:t> </a:t>
            </a:r>
            <a:r>
              <a:rPr lang="en-GB" dirty="0" err="1">
                <a:latin typeface="Calibri"/>
                <a:ea typeface="Calibri"/>
                <a:cs typeface="Calibri"/>
              </a:rPr>
              <a:t>nang</a:t>
            </a:r>
            <a:r>
              <a:rPr lang="en-GB" dirty="0">
                <a:latin typeface="Calibri"/>
                <a:ea typeface="Calibri"/>
                <a:cs typeface="Calibri"/>
              </a:rPr>
              <a:t> =&gt; </a:t>
            </a:r>
            <a:r>
              <a:rPr lang="en-GB" dirty="0" err="1">
                <a:latin typeface="Calibri"/>
                <a:ea typeface="Calibri"/>
                <a:cs typeface="Calibri"/>
              </a:rPr>
              <a:t>gây</a:t>
            </a:r>
            <a:r>
              <a:rPr lang="en-GB" dirty="0">
                <a:latin typeface="Calibri"/>
                <a:ea typeface="Calibri"/>
                <a:cs typeface="Calibri"/>
              </a:rPr>
              <a:t> </a:t>
            </a:r>
            <a:r>
              <a:rPr lang="en-GB" dirty="0" err="1">
                <a:latin typeface="Calibri"/>
                <a:ea typeface="Calibri"/>
                <a:cs typeface="Calibri"/>
              </a:rPr>
              <a:t>khó</a:t>
            </a:r>
            <a:r>
              <a:rPr lang="en-GB" dirty="0">
                <a:latin typeface="Calibri"/>
                <a:ea typeface="Calibri"/>
                <a:cs typeface="Calibri"/>
              </a:rPr>
              <a:t> </a:t>
            </a:r>
            <a:r>
              <a:rPr lang="en-GB" dirty="0" err="1">
                <a:latin typeface="Calibri"/>
                <a:ea typeface="Calibri"/>
                <a:cs typeface="Calibri"/>
              </a:rPr>
              <a:t>thở</a:t>
            </a:r>
            <a:r>
              <a:rPr lang="en-GB" dirty="0">
                <a:latin typeface="Calibri"/>
                <a:ea typeface="Calibri"/>
                <a:cs typeface="Calibri"/>
              </a:rPr>
              <a:t>, </a:t>
            </a:r>
            <a:r>
              <a:rPr lang="en-GB" dirty="0" err="1">
                <a:latin typeface="Calibri"/>
                <a:ea typeface="Calibri"/>
                <a:cs typeface="Calibri"/>
              </a:rPr>
              <a:t>suy</a:t>
            </a:r>
            <a:r>
              <a:rPr lang="en-GB" dirty="0">
                <a:latin typeface="Calibri"/>
                <a:ea typeface="Calibri"/>
                <a:cs typeface="Calibri"/>
              </a:rPr>
              <a:t> </a:t>
            </a:r>
            <a:r>
              <a:rPr lang="en-GB" dirty="0" err="1">
                <a:latin typeface="Calibri"/>
                <a:ea typeface="Calibri"/>
                <a:cs typeface="Calibri"/>
              </a:rPr>
              <a:t>hô</a:t>
            </a:r>
            <a:r>
              <a:rPr lang="en-GB" dirty="0">
                <a:latin typeface="Calibri"/>
                <a:ea typeface="Calibri"/>
                <a:cs typeface="Calibri"/>
              </a:rPr>
              <a:t> </a:t>
            </a:r>
            <a:r>
              <a:rPr lang="en-GB" dirty="0" err="1">
                <a:latin typeface="Calibri"/>
                <a:ea typeface="Calibri"/>
                <a:cs typeface="Calibri"/>
              </a:rPr>
              <a:t>hấp</a:t>
            </a:r>
            <a:r>
              <a:rPr lang="en-GB" dirty="0">
                <a:latin typeface="Calibri"/>
                <a:ea typeface="Calibri"/>
                <a:cs typeface="Calibri"/>
              </a:rPr>
              <a:t>.</a:t>
            </a:r>
            <a:endParaRPr lang="en-GB" dirty="0">
              <a:latin typeface="Calibri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Màng phổi và cơ chế tạo ASA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779" y="1295400"/>
            <a:ext cx="7448441" cy="4525962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36944B-3F3B-4AA4-BC15-BA418A4F226B}" type="slidenum">
              <a:rPr lang="en-US" smtClean="0"/>
              <a:t>38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Áp suất âm khoang màng phổi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784" y="1235075"/>
            <a:ext cx="6706432" cy="5121275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36944B-3F3B-4AA4-BC15-BA418A4F226B}" type="slidenum">
              <a:rPr lang="en-US" smtClean="0"/>
              <a:t>39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C5917A-B315-9301-FB2F-94A82D0D8B74}"/>
              </a:ext>
            </a:extLst>
          </p:cNvPr>
          <p:cNvSpPr txBox="1"/>
          <p:nvPr/>
        </p:nvSpPr>
        <p:spPr>
          <a:xfrm>
            <a:off x="8892598" y="170713"/>
            <a:ext cx="5245546" cy="563231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b="1">
                <a:latin typeface="Calibri"/>
                <a:cs typeface="Calibri"/>
              </a:rPr>
              <a:t>Role 1</a:t>
            </a:r>
            <a:r>
              <a:rPr lang="en-GB" dirty="0">
                <a:latin typeface="Calibri"/>
                <a:cs typeface="Calibri"/>
              </a:rPr>
              <a:t>: </a:t>
            </a:r>
            <a:r>
              <a:rPr lang="en-GB" dirty="0" err="1">
                <a:latin typeface="Calibri"/>
                <a:cs typeface="Calibri"/>
              </a:rPr>
              <a:t>giúp</a:t>
            </a:r>
            <a:r>
              <a:rPr lang="en-GB" dirty="0">
                <a:latin typeface="Calibri"/>
                <a:cs typeface="Calibri"/>
              </a:rPr>
              <a:t> </a:t>
            </a:r>
            <a:r>
              <a:rPr lang="en-GB" dirty="0" err="1">
                <a:latin typeface="Calibri"/>
                <a:cs typeface="Calibri"/>
              </a:rPr>
              <a:t>cho</a:t>
            </a:r>
            <a:r>
              <a:rPr lang="en-GB" dirty="0">
                <a:latin typeface="Calibri"/>
                <a:cs typeface="Calibri"/>
              </a:rPr>
              <a:t>  </a:t>
            </a:r>
            <a:r>
              <a:rPr lang="en-GB" dirty="0" err="1">
                <a:latin typeface="Calibri"/>
                <a:cs typeface="Calibri"/>
              </a:rPr>
              <a:t>áp</a:t>
            </a:r>
            <a:r>
              <a:rPr lang="en-GB" dirty="0">
                <a:latin typeface="Calibri"/>
                <a:cs typeface="Calibri"/>
              </a:rPr>
              <a:t> </a:t>
            </a:r>
            <a:r>
              <a:rPr lang="en-GB" dirty="0" err="1">
                <a:latin typeface="Calibri"/>
                <a:cs typeface="Calibri"/>
              </a:rPr>
              <a:t>suất</a:t>
            </a:r>
            <a:r>
              <a:rPr lang="en-GB" dirty="0">
                <a:latin typeface="Calibri"/>
                <a:cs typeface="Calibri"/>
              </a:rPr>
              <a:t> (P) </a:t>
            </a:r>
            <a:r>
              <a:rPr lang="en-GB" dirty="0" err="1">
                <a:latin typeface="Calibri"/>
                <a:cs typeface="Calibri"/>
              </a:rPr>
              <a:t>trong</a:t>
            </a:r>
            <a:r>
              <a:rPr lang="en-GB" dirty="0">
                <a:latin typeface="Calibri"/>
                <a:cs typeface="Calibri"/>
              </a:rPr>
              <a:t> </a:t>
            </a:r>
            <a:r>
              <a:rPr lang="en-GB" dirty="0" err="1">
                <a:latin typeface="Calibri"/>
                <a:cs typeface="Calibri"/>
              </a:rPr>
              <a:t>phổi</a:t>
            </a:r>
            <a:r>
              <a:rPr lang="en-GB" dirty="0">
                <a:latin typeface="Calibri"/>
                <a:cs typeface="Calibri"/>
              </a:rPr>
              <a:t> &gt; P </a:t>
            </a:r>
            <a:r>
              <a:rPr lang="en-GB" dirty="0" err="1">
                <a:latin typeface="Calibri"/>
                <a:cs typeface="Calibri"/>
              </a:rPr>
              <a:t>môi</a:t>
            </a:r>
            <a:r>
              <a:rPr lang="en-GB" dirty="0">
                <a:latin typeface="Calibri"/>
                <a:cs typeface="Calibri"/>
              </a:rPr>
              <a:t> </a:t>
            </a:r>
            <a:r>
              <a:rPr lang="en-GB" dirty="0" err="1">
                <a:latin typeface="Calibri"/>
                <a:cs typeface="Calibri"/>
              </a:rPr>
              <a:t>trường</a:t>
            </a:r>
            <a:r>
              <a:rPr lang="en-GB" dirty="0">
                <a:latin typeface="Calibri"/>
                <a:cs typeface="Calibri"/>
              </a:rPr>
              <a:t> </a:t>
            </a:r>
            <a:r>
              <a:rPr lang="en-GB" dirty="0" err="1">
                <a:latin typeface="Calibri"/>
                <a:cs typeface="Calibri"/>
              </a:rPr>
              <a:t>khi</a:t>
            </a:r>
            <a:r>
              <a:rPr lang="en-GB" dirty="0">
                <a:latin typeface="Calibri"/>
                <a:cs typeface="Calibri"/>
              </a:rPr>
              <a:t> </a:t>
            </a:r>
            <a:r>
              <a:rPr lang="en-GB" dirty="0" err="1">
                <a:latin typeface="Calibri"/>
                <a:cs typeface="Calibri"/>
              </a:rPr>
              <a:t>hít</a:t>
            </a:r>
            <a:r>
              <a:rPr lang="en-GB" dirty="0">
                <a:latin typeface="Calibri"/>
                <a:cs typeface="Calibri"/>
              </a:rPr>
              <a:t> </a:t>
            </a:r>
            <a:r>
              <a:rPr lang="en-GB" dirty="0" err="1">
                <a:latin typeface="Calibri"/>
                <a:cs typeface="Calibri"/>
              </a:rPr>
              <a:t>vào</a:t>
            </a:r>
            <a:r>
              <a:rPr lang="en-GB" dirty="0">
                <a:latin typeface="Calibri"/>
                <a:cs typeface="Calibri"/>
              </a:rPr>
              <a:t>. P </a:t>
            </a:r>
            <a:r>
              <a:rPr lang="en-GB" dirty="0" err="1">
                <a:latin typeface="Calibri"/>
                <a:cs typeface="Calibri"/>
              </a:rPr>
              <a:t>trong</a:t>
            </a:r>
            <a:r>
              <a:rPr lang="en-GB" dirty="0">
                <a:latin typeface="Calibri"/>
                <a:cs typeface="Calibri"/>
              </a:rPr>
              <a:t> </a:t>
            </a:r>
            <a:r>
              <a:rPr lang="en-GB" dirty="0" err="1">
                <a:latin typeface="Calibri"/>
                <a:cs typeface="Calibri"/>
              </a:rPr>
              <a:t>phổi</a:t>
            </a:r>
            <a:r>
              <a:rPr lang="en-GB" dirty="0">
                <a:latin typeface="Calibri"/>
                <a:cs typeface="Calibri"/>
              </a:rPr>
              <a:t> &lt; P </a:t>
            </a:r>
            <a:r>
              <a:rPr lang="en-GB" dirty="0" err="1">
                <a:latin typeface="Calibri"/>
                <a:cs typeface="Calibri"/>
              </a:rPr>
              <a:t>môi</a:t>
            </a:r>
            <a:r>
              <a:rPr lang="en-GB" dirty="0">
                <a:latin typeface="Calibri"/>
                <a:cs typeface="Calibri"/>
              </a:rPr>
              <a:t> </a:t>
            </a:r>
            <a:r>
              <a:rPr lang="en-GB" dirty="0" err="1">
                <a:latin typeface="Calibri"/>
                <a:cs typeface="Calibri"/>
              </a:rPr>
              <a:t>trường</a:t>
            </a:r>
            <a:r>
              <a:rPr lang="en-GB" dirty="0">
                <a:latin typeface="Calibri"/>
                <a:cs typeface="Calibri"/>
              </a:rPr>
              <a:t> </a:t>
            </a:r>
            <a:r>
              <a:rPr lang="en-GB" dirty="0" err="1">
                <a:latin typeface="Calibri"/>
                <a:cs typeface="Calibri"/>
              </a:rPr>
              <a:t>khi</a:t>
            </a:r>
            <a:r>
              <a:rPr lang="en-GB" dirty="0">
                <a:latin typeface="Calibri"/>
                <a:cs typeface="Calibri"/>
              </a:rPr>
              <a:t> </a:t>
            </a:r>
            <a:r>
              <a:rPr lang="en-GB" dirty="0" err="1">
                <a:latin typeface="Calibri"/>
                <a:cs typeface="Calibri"/>
              </a:rPr>
              <a:t>thở</a:t>
            </a:r>
            <a:r>
              <a:rPr lang="en-GB" dirty="0">
                <a:latin typeface="Calibri"/>
                <a:cs typeface="Calibri"/>
              </a:rPr>
              <a:t> </a:t>
            </a:r>
            <a:r>
              <a:rPr lang="en-GB" dirty="0" err="1">
                <a:latin typeface="Calibri"/>
                <a:cs typeface="Calibri"/>
              </a:rPr>
              <a:t>ra.</a:t>
            </a:r>
            <a:r>
              <a:rPr lang="en-GB" dirty="0">
                <a:latin typeface="Calibri"/>
                <a:cs typeface="Calibri"/>
              </a:rPr>
              <a:t> </a:t>
            </a:r>
            <a:endParaRPr lang="en-US" dirty="0"/>
          </a:p>
          <a:p>
            <a:endParaRPr lang="en-GB" b="1" dirty="0">
              <a:latin typeface="Calibri"/>
              <a:cs typeface="Arial"/>
            </a:endParaRPr>
          </a:p>
          <a:p>
            <a:r>
              <a:rPr lang="en-GB" b="1" dirty="0">
                <a:latin typeface="Calibri"/>
                <a:cs typeface="Arial"/>
              </a:rPr>
              <a:t>Explain:</a:t>
            </a:r>
            <a:endParaRPr lang="en-GB" b="1" dirty="0"/>
          </a:p>
          <a:p>
            <a:r>
              <a:rPr lang="en-GB" dirty="0">
                <a:latin typeface="Calibri"/>
                <a:cs typeface="Calibri"/>
              </a:rPr>
              <a:t>Khi </a:t>
            </a:r>
            <a:r>
              <a:rPr lang="en-GB" dirty="0" err="1">
                <a:latin typeface="Calibri"/>
                <a:cs typeface="Calibri"/>
              </a:rPr>
              <a:t>hít</a:t>
            </a:r>
            <a:r>
              <a:rPr lang="en-GB" dirty="0">
                <a:latin typeface="Calibri"/>
                <a:cs typeface="Calibri"/>
              </a:rPr>
              <a:t> </a:t>
            </a:r>
            <a:r>
              <a:rPr lang="en-GB" dirty="0" err="1">
                <a:latin typeface="Calibri"/>
                <a:cs typeface="Calibri"/>
              </a:rPr>
              <a:t>vào</a:t>
            </a:r>
            <a:r>
              <a:rPr lang="en-GB" dirty="0">
                <a:latin typeface="Calibri"/>
                <a:cs typeface="Calibri"/>
              </a:rPr>
              <a:t>, </a:t>
            </a:r>
            <a:r>
              <a:rPr lang="en-GB" dirty="0" err="1">
                <a:latin typeface="Calibri"/>
                <a:cs typeface="Calibri"/>
              </a:rPr>
              <a:t>thể</a:t>
            </a:r>
            <a:r>
              <a:rPr lang="en-GB" dirty="0">
                <a:latin typeface="Calibri"/>
                <a:cs typeface="Calibri"/>
              </a:rPr>
              <a:t> </a:t>
            </a:r>
            <a:r>
              <a:rPr lang="en-GB" dirty="0" err="1">
                <a:latin typeface="Calibri"/>
                <a:cs typeface="Calibri"/>
              </a:rPr>
              <a:t>tích</a:t>
            </a:r>
            <a:r>
              <a:rPr lang="en-GB" dirty="0">
                <a:latin typeface="Calibri"/>
                <a:cs typeface="Calibri"/>
              </a:rPr>
              <a:t> </a:t>
            </a:r>
            <a:r>
              <a:rPr lang="en-GB" dirty="0" err="1">
                <a:latin typeface="Calibri"/>
                <a:cs typeface="Calibri"/>
              </a:rPr>
              <a:t>khoang</a:t>
            </a:r>
            <a:r>
              <a:rPr lang="en-GB" dirty="0">
                <a:latin typeface="Calibri"/>
                <a:cs typeface="Calibri"/>
              </a:rPr>
              <a:t> </a:t>
            </a:r>
            <a:r>
              <a:rPr lang="en-GB" dirty="0" err="1">
                <a:latin typeface="Calibri"/>
                <a:cs typeface="Calibri"/>
              </a:rPr>
              <a:t>ảo</a:t>
            </a:r>
            <a:r>
              <a:rPr lang="en-GB" dirty="0">
                <a:latin typeface="Calibri"/>
                <a:cs typeface="Calibri"/>
              </a:rPr>
              <a:t> </a:t>
            </a:r>
            <a:r>
              <a:rPr lang="en-GB" dirty="0" err="1">
                <a:latin typeface="Calibri"/>
                <a:cs typeface="Calibri"/>
              </a:rPr>
              <a:t>giữa</a:t>
            </a:r>
            <a:r>
              <a:rPr lang="en-GB" dirty="0">
                <a:latin typeface="Calibri"/>
                <a:cs typeface="Calibri"/>
              </a:rPr>
              <a:t> </a:t>
            </a:r>
            <a:r>
              <a:rPr lang="en-GB" dirty="0" err="1">
                <a:latin typeface="Calibri"/>
                <a:cs typeface="Calibri"/>
              </a:rPr>
              <a:t>lá</a:t>
            </a:r>
            <a:r>
              <a:rPr lang="en-GB" dirty="0">
                <a:latin typeface="Calibri"/>
                <a:cs typeface="Calibri"/>
              </a:rPr>
              <a:t> </a:t>
            </a:r>
            <a:r>
              <a:rPr lang="en-GB" dirty="0" err="1">
                <a:latin typeface="Calibri"/>
                <a:cs typeface="Calibri"/>
              </a:rPr>
              <a:t>thành</a:t>
            </a:r>
            <a:r>
              <a:rPr lang="en-GB" dirty="0">
                <a:latin typeface="Calibri"/>
                <a:cs typeface="Calibri"/>
              </a:rPr>
              <a:t> </a:t>
            </a:r>
            <a:r>
              <a:rPr lang="en-GB" dirty="0" err="1">
                <a:latin typeface="Calibri"/>
                <a:cs typeface="Calibri"/>
              </a:rPr>
              <a:t>và</a:t>
            </a:r>
            <a:r>
              <a:rPr lang="en-GB" dirty="0">
                <a:latin typeface="Calibri"/>
                <a:cs typeface="Calibri"/>
              </a:rPr>
              <a:t> </a:t>
            </a:r>
            <a:r>
              <a:rPr lang="en-GB" dirty="0" err="1">
                <a:latin typeface="Calibri"/>
                <a:cs typeface="Calibri"/>
              </a:rPr>
              <a:t>lá</a:t>
            </a:r>
            <a:r>
              <a:rPr lang="en-GB" dirty="0">
                <a:latin typeface="Calibri"/>
                <a:cs typeface="Calibri"/>
              </a:rPr>
              <a:t> </a:t>
            </a:r>
            <a:r>
              <a:rPr lang="en-GB" dirty="0" err="1">
                <a:latin typeface="Calibri"/>
                <a:cs typeface="Calibri"/>
              </a:rPr>
              <a:t>tạng</a:t>
            </a:r>
            <a:r>
              <a:rPr lang="en-GB" dirty="0">
                <a:latin typeface="Calibri"/>
                <a:cs typeface="Calibri"/>
              </a:rPr>
              <a:t> </a:t>
            </a:r>
            <a:r>
              <a:rPr lang="en-GB" dirty="0" err="1">
                <a:latin typeface="Calibri"/>
                <a:cs typeface="Calibri"/>
              </a:rPr>
              <a:t>tăng</a:t>
            </a:r>
            <a:r>
              <a:rPr lang="en-GB" dirty="0">
                <a:latin typeface="Calibri"/>
                <a:cs typeface="Calibri"/>
              </a:rPr>
              <a:t> </a:t>
            </a:r>
            <a:endParaRPr lang="en-GB"/>
          </a:p>
          <a:p>
            <a:r>
              <a:rPr lang="en-GB" dirty="0">
                <a:latin typeface="Calibri"/>
                <a:cs typeface="Calibri"/>
              </a:rPr>
              <a:t>=&gt; </a:t>
            </a:r>
            <a:r>
              <a:rPr lang="en-GB" dirty="0" err="1">
                <a:latin typeface="Calibri"/>
                <a:cs typeface="Calibri"/>
              </a:rPr>
              <a:t>áp</a:t>
            </a:r>
            <a:r>
              <a:rPr lang="en-GB" dirty="0">
                <a:latin typeface="Calibri"/>
                <a:cs typeface="Calibri"/>
              </a:rPr>
              <a:t> </a:t>
            </a:r>
            <a:r>
              <a:rPr lang="en-GB" dirty="0" err="1">
                <a:latin typeface="Calibri"/>
                <a:cs typeface="Calibri"/>
              </a:rPr>
              <a:t>suất</a:t>
            </a:r>
            <a:r>
              <a:rPr lang="en-GB" dirty="0">
                <a:latin typeface="Calibri"/>
                <a:cs typeface="Calibri"/>
              </a:rPr>
              <a:t> </a:t>
            </a:r>
            <a:r>
              <a:rPr lang="en-GB" dirty="0" err="1">
                <a:latin typeface="Calibri"/>
                <a:cs typeface="Calibri"/>
              </a:rPr>
              <a:t>trong</a:t>
            </a:r>
            <a:r>
              <a:rPr lang="en-GB" dirty="0">
                <a:latin typeface="Calibri"/>
                <a:cs typeface="Calibri"/>
              </a:rPr>
              <a:t> </a:t>
            </a:r>
            <a:r>
              <a:rPr lang="en-GB" dirty="0" err="1">
                <a:latin typeface="Calibri"/>
                <a:cs typeface="Calibri"/>
              </a:rPr>
              <a:t>màng</a:t>
            </a:r>
            <a:r>
              <a:rPr lang="en-GB" dirty="0">
                <a:latin typeface="Calibri"/>
                <a:cs typeface="Calibri"/>
              </a:rPr>
              <a:t> </a:t>
            </a:r>
            <a:r>
              <a:rPr lang="en-GB" dirty="0" err="1">
                <a:latin typeface="Calibri"/>
                <a:cs typeface="Calibri"/>
              </a:rPr>
              <a:t>phổi</a:t>
            </a:r>
            <a:r>
              <a:rPr lang="en-GB" dirty="0">
                <a:latin typeface="Calibri"/>
                <a:cs typeface="Calibri"/>
              </a:rPr>
              <a:t> </a:t>
            </a:r>
            <a:r>
              <a:rPr lang="en-GB" dirty="0" err="1">
                <a:latin typeface="Calibri"/>
                <a:cs typeface="Calibri"/>
              </a:rPr>
              <a:t>giảm</a:t>
            </a:r>
            <a:r>
              <a:rPr lang="en-GB" dirty="0">
                <a:latin typeface="Calibri"/>
                <a:cs typeface="Calibri"/>
              </a:rPr>
              <a:t>, </a:t>
            </a:r>
            <a:r>
              <a:rPr lang="en-GB" dirty="0" err="1">
                <a:latin typeface="Calibri"/>
                <a:cs typeface="Calibri"/>
              </a:rPr>
              <a:t>tạo</a:t>
            </a:r>
            <a:r>
              <a:rPr lang="en-GB" dirty="0">
                <a:latin typeface="Calibri"/>
                <a:cs typeface="Calibri"/>
              </a:rPr>
              <a:t> </a:t>
            </a:r>
            <a:r>
              <a:rPr lang="en-GB" dirty="0" err="1">
                <a:latin typeface="Calibri"/>
                <a:cs typeface="Calibri"/>
              </a:rPr>
              <a:t>lực</a:t>
            </a:r>
            <a:r>
              <a:rPr lang="en-GB" dirty="0">
                <a:latin typeface="Calibri"/>
                <a:cs typeface="Calibri"/>
              </a:rPr>
              <a:t> </a:t>
            </a:r>
            <a:r>
              <a:rPr lang="en-GB" dirty="0" err="1">
                <a:latin typeface="Calibri"/>
                <a:cs typeface="Calibri"/>
              </a:rPr>
              <a:t>hút</a:t>
            </a:r>
            <a:r>
              <a:rPr lang="en-GB" dirty="0">
                <a:latin typeface="Calibri"/>
                <a:cs typeface="Calibri"/>
              </a:rPr>
              <a:t> </a:t>
            </a:r>
            <a:r>
              <a:rPr lang="en-GB" dirty="0" err="1">
                <a:latin typeface="Calibri"/>
                <a:cs typeface="Calibri"/>
              </a:rPr>
              <a:t>tại</a:t>
            </a:r>
            <a:r>
              <a:rPr lang="en-GB" dirty="0">
                <a:latin typeface="Calibri"/>
                <a:cs typeface="Calibri"/>
              </a:rPr>
              <a:t> </a:t>
            </a:r>
            <a:r>
              <a:rPr lang="en-GB" dirty="0" err="1">
                <a:latin typeface="Calibri"/>
                <a:cs typeface="Calibri"/>
              </a:rPr>
              <a:t>nhu</a:t>
            </a:r>
            <a:r>
              <a:rPr lang="en-GB" dirty="0">
                <a:latin typeface="Calibri"/>
                <a:cs typeface="Calibri"/>
              </a:rPr>
              <a:t> </a:t>
            </a:r>
            <a:r>
              <a:rPr lang="en-GB" dirty="0" err="1">
                <a:latin typeface="Calibri"/>
                <a:cs typeface="Calibri"/>
              </a:rPr>
              <a:t>mô</a:t>
            </a:r>
            <a:r>
              <a:rPr lang="en-GB" dirty="0">
                <a:latin typeface="Calibri"/>
                <a:cs typeface="Calibri"/>
              </a:rPr>
              <a:t> </a:t>
            </a:r>
            <a:r>
              <a:rPr lang="en-GB" dirty="0" err="1">
                <a:latin typeface="Calibri"/>
                <a:cs typeface="Calibri"/>
              </a:rPr>
              <a:t>phổi</a:t>
            </a:r>
            <a:r>
              <a:rPr lang="en-GB" dirty="0">
                <a:latin typeface="Calibri"/>
                <a:cs typeface="Calibri"/>
              </a:rPr>
              <a:t>, </a:t>
            </a:r>
            <a:r>
              <a:rPr lang="en-GB" dirty="0" err="1">
                <a:latin typeface="Calibri"/>
                <a:cs typeface="Calibri"/>
              </a:rPr>
              <a:t>kéo</a:t>
            </a:r>
            <a:r>
              <a:rPr lang="en-GB" dirty="0">
                <a:latin typeface="Calibri"/>
                <a:cs typeface="Calibri"/>
              </a:rPr>
              <a:t> </a:t>
            </a:r>
            <a:r>
              <a:rPr lang="en-GB" dirty="0" err="1">
                <a:latin typeface="Calibri"/>
                <a:cs typeface="Calibri"/>
              </a:rPr>
              <a:t>theo</a:t>
            </a:r>
            <a:r>
              <a:rPr lang="en-GB" dirty="0">
                <a:latin typeface="Calibri"/>
                <a:cs typeface="Calibri"/>
              </a:rPr>
              <a:t> </a:t>
            </a:r>
            <a:r>
              <a:rPr lang="en-GB" dirty="0" err="1">
                <a:latin typeface="Calibri"/>
                <a:cs typeface="Calibri"/>
              </a:rPr>
              <a:t>áp</a:t>
            </a:r>
            <a:r>
              <a:rPr lang="en-GB" dirty="0">
                <a:latin typeface="Calibri"/>
                <a:cs typeface="Calibri"/>
              </a:rPr>
              <a:t> </a:t>
            </a:r>
            <a:r>
              <a:rPr lang="en-GB" dirty="0" err="1">
                <a:latin typeface="Calibri"/>
                <a:cs typeface="Calibri"/>
              </a:rPr>
              <a:t>suất</a:t>
            </a:r>
            <a:r>
              <a:rPr lang="en-GB" dirty="0">
                <a:latin typeface="Calibri"/>
                <a:cs typeface="Calibri"/>
              </a:rPr>
              <a:t> </a:t>
            </a:r>
            <a:r>
              <a:rPr lang="en-GB" dirty="0" err="1">
                <a:latin typeface="Calibri"/>
                <a:cs typeface="Calibri"/>
              </a:rPr>
              <a:t>trong</a:t>
            </a:r>
            <a:r>
              <a:rPr lang="en-GB" dirty="0">
                <a:latin typeface="Calibri"/>
                <a:cs typeface="Calibri"/>
              </a:rPr>
              <a:t> </a:t>
            </a:r>
            <a:r>
              <a:rPr lang="en-GB" dirty="0" err="1">
                <a:latin typeface="Calibri"/>
                <a:cs typeface="Calibri"/>
              </a:rPr>
              <a:t>toàn</a:t>
            </a:r>
            <a:r>
              <a:rPr lang="en-GB" dirty="0">
                <a:latin typeface="Calibri"/>
                <a:cs typeface="Calibri"/>
              </a:rPr>
              <a:t> </a:t>
            </a:r>
            <a:r>
              <a:rPr lang="en-GB" dirty="0" err="1">
                <a:latin typeface="Calibri"/>
                <a:cs typeface="Calibri"/>
              </a:rPr>
              <a:t>bộ</a:t>
            </a:r>
            <a:r>
              <a:rPr lang="en-GB" dirty="0">
                <a:latin typeface="Calibri"/>
                <a:cs typeface="Calibri"/>
              </a:rPr>
              <a:t> </a:t>
            </a:r>
            <a:r>
              <a:rPr lang="en-GB" dirty="0" err="1">
                <a:latin typeface="Calibri"/>
                <a:cs typeface="Calibri"/>
              </a:rPr>
              <a:t>đường</a:t>
            </a:r>
            <a:r>
              <a:rPr lang="en-GB" dirty="0">
                <a:latin typeface="Calibri"/>
                <a:cs typeface="Calibri"/>
              </a:rPr>
              <a:t> </a:t>
            </a:r>
            <a:r>
              <a:rPr lang="en-GB" dirty="0" err="1">
                <a:latin typeface="Calibri"/>
                <a:cs typeface="Calibri"/>
              </a:rPr>
              <a:t>ống</a:t>
            </a:r>
            <a:r>
              <a:rPr lang="en-GB" dirty="0">
                <a:latin typeface="Calibri"/>
                <a:cs typeface="Calibri"/>
              </a:rPr>
              <a:t> </a:t>
            </a:r>
            <a:r>
              <a:rPr lang="en-GB" dirty="0" err="1">
                <a:latin typeface="Calibri"/>
                <a:cs typeface="Calibri"/>
              </a:rPr>
              <a:t>dẫn</a:t>
            </a:r>
            <a:r>
              <a:rPr lang="en-GB" dirty="0">
                <a:latin typeface="Calibri"/>
                <a:cs typeface="Calibri"/>
              </a:rPr>
              <a:t> </a:t>
            </a:r>
            <a:r>
              <a:rPr lang="en-GB" dirty="0" err="1">
                <a:latin typeface="Calibri"/>
                <a:cs typeface="Calibri"/>
              </a:rPr>
              <a:t>khí</a:t>
            </a:r>
            <a:r>
              <a:rPr lang="en-GB" dirty="0">
                <a:latin typeface="Calibri"/>
                <a:cs typeface="Calibri"/>
              </a:rPr>
              <a:t> </a:t>
            </a:r>
            <a:r>
              <a:rPr lang="en-GB" dirty="0" err="1">
                <a:latin typeface="Calibri"/>
                <a:cs typeface="Calibri"/>
              </a:rPr>
              <a:t>giảm</a:t>
            </a:r>
            <a:r>
              <a:rPr lang="en-GB" dirty="0">
                <a:latin typeface="Calibri"/>
                <a:cs typeface="Calibri"/>
              </a:rPr>
              <a:t> </a:t>
            </a:r>
            <a:endParaRPr lang="en-GB"/>
          </a:p>
          <a:p>
            <a:r>
              <a:rPr lang="en-GB" dirty="0">
                <a:latin typeface="Calibri"/>
                <a:cs typeface="Calibri"/>
              </a:rPr>
              <a:t>=&gt; </a:t>
            </a:r>
            <a:r>
              <a:rPr lang="en-GB" dirty="0" err="1">
                <a:latin typeface="Calibri"/>
                <a:cs typeface="Calibri"/>
              </a:rPr>
              <a:t>khí</a:t>
            </a:r>
            <a:r>
              <a:rPr lang="en-GB" dirty="0">
                <a:latin typeface="Calibri"/>
                <a:cs typeface="Calibri"/>
              </a:rPr>
              <a:t> </a:t>
            </a:r>
            <a:r>
              <a:rPr lang="en-GB" dirty="0" err="1">
                <a:latin typeface="Calibri"/>
                <a:cs typeface="Calibri"/>
              </a:rPr>
              <a:t>đi</a:t>
            </a:r>
            <a:r>
              <a:rPr lang="en-GB" dirty="0">
                <a:latin typeface="Calibri"/>
                <a:cs typeface="Calibri"/>
              </a:rPr>
              <a:t> </a:t>
            </a:r>
            <a:r>
              <a:rPr lang="en-GB" dirty="0" err="1">
                <a:latin typeface="Calibri"/>
                <a:cs typeface="Calibri"/>
              </a:rPr>
              <a:t>vào</a:t>
            </a:r>
            <a:r>
              <a:rPr lang="en-GB" dirty="0">
                <a:latin typeface="Calibri"/>
                <a:cs typeface="Calibri"/>
              </a:rPr>
              <a:t> body </a:t>
            </a:r>
            <a:r>
              <a:rPr lang="en-GB" dirty="0" err="1">
                <a:latin typeface="Calibri"/>
                <a:cs typeface="Calibri"/>
              </a:rPr>
              <a:t>tạo</a:t>
            </a:r>
            <a:r>
              <a:rPr lang="en-GB" dirty="0">
                <a:latin typeface="Calibri"/>
                <a:cs typeface="Calibri"/>
              </a:rPr>
              <a:t> </a:t>
            </a:r>
            <a:r>
              <a:rPr lang="en-GB" dirty="0" err="1">
                <a:latin typeface="Calibri"/>
                <a:cs typeface="Calibri"/>
              </a:rPr>
              <a:t>ra</a:t>
            </a:r>
            <a:r>
              <a:rPr lang="en-GB" dirty="0">
                <a:latin typeface="Calibri"/>
                <a:cs typeface="Calibri"/>
              </a:rPr>
              <a:t> “</a:t>
            </a:r>
            <a:r>
              <a:rPr lang="en-GB" dirty="0" err="1">
                <a:latin typeface="Calibri"/>
                <a:cs typeface="Calibri"/>
              </a:rPr>
              <a:t>thông</a:t>
            </a:r>
            <a:r>
              <a:rPr lang="en-GB" dirty="0">
                <a:latin typeface="Calibri"/>
                <a:cs typeface="Calibri"/>
              </a:rPr>
              <a:t> </a:t>
            </a:r>
            <a:r>
              <a:rPr lang="en-GB" dirty="0" err="1">
                <a:latin typeface="Calibri"/>
                <a:cs typeface="Calibri"/>
              </a:rPr>
              <a:t>khí</a:t>
            </a:r>
            <a:r>
              <a:rPr lang="en-GB" dirty="0">
                <a:latin typeface="Calibri"/>
                <a:cs typeface="Calibri"/>
              </a:rPr>
              <a:t> </a:t>
            </a:r>
            <a:r>
              <a:rPr lang="en-GB" dirty="0" err="1">
                <a:latin typeface="Calibri"/>
                <a:cs typeface="Calibri"/>
              </a:rPr>
              <a:t>phế</a:t>
            </a:r>
            <a:r>
              <a:rPr lang="en-GB" dirty="0">
                <a:latin typeface="Calibri"/>
                <a:cs typeface="Calibri"/>
              </a:rPr>
              <a:t> </a:t>
            </a:r>
            <a:r>
              <a:rPr lang="en-GB" dirty="0" err="1">
                <a:latin typeface="Calibri"/>
                <a:cs typeface="Calibri"/>
              </a:rPr>
              <a:t>nang</a:t>
            </a:r>
            <a:r>
              <a:rPr lang="en-GB" dirty="0">
                <a:latin typeface="Calibri"/>
                <a:cs typeface="Calibri"/>
              </a:rPr>
              <a:t>”.</a:t>
            </a:r>
            <a:endParaRPr lang="en-GB" dirty="0">
              <a:latin typeface="Calibri"/>
            </a:endParaRPr>
          </a:p>
          <a:p>
            <a:endParaRPr lang="en-GB" dirty="0">
              <a:latin typeface="Calibri"/>
              <a:cs typeface="Calibri"/>
            </a:endParaRPr>
          </a:p>
          <a:p>
            <a:r>
              <a:rPr lang="en-GB" dirty="0">
                <a:latin typeface="Calibri"/>
                <a:cs typeface="Calibri"/>
              </a:rPr>
              <a:t>Khi </a:t>
            </a:r>
            <a:r>
              <a:rPr lang="en-GB" dirty="0" err="1">
                <a:latin typeface="Calibri"/>
                <a:cs typeface="Calibri"/>
              </a:rPr>
              <a:t>thở</a:t>
            </a:r>
            <a:r>
              <a:rPr lang="en-GB" dirty="0">
                <a:latin typeface="Calibri"/>
                <a:cs typeface="Calibri"/>
              </a:rPr>
              <a:t> </a:t>
            </a:r>
            <a:r>
              <a:rPr lang="en-GB" dirty="0" err="1">
                <a:latin typeface="Calibri"/>
                <a:cs typeface="Calibri"/>
              </a:rPr>
              <a:t>ra</a:t>
            </a:r>
            <a:r>
              <a:rPr lang="en-GB" dirty="0">
                <a:latin typeface="Calibri"/>
                <a:cs typeface="Calibri"/>
              </a:rPr>
              <a:t>, </a:t>
            </a:r>
            <a:r>
              <a:rPr lang="en-GB" dirty="0" err="1">
                <a:latin typeface="Calibri"/>
                <a:cs typeface="Calibri"/>
              </a:rPr>
              <a:t>lá</a:t>
            </a:r>
            <a:r>
              <a:rPr lang="en-GB" dirty="0">
                <a:latin typeface="Calibri"/>
                <a:cs typeface="Calibri"/>
              </a:rPr>
              <a:t> </a:t>
            </a:r>
            <a:r>
              <a:rPr lang="en-GB" dirty="0" err="1">
                <a:latin typeface="Calibri"/>
                <a:cs typeface="Calibri"/>
              </a:rPr>
              <a:t>thành</a:t>
            </a:r>
            <a:r>
              <a:rPr lang="en-GB" dirty="0">
                <a:latin typeface="Calibri"/>
                <a:cs typeface="Calibri"/>
              </a:rPr>
              <a:t> </a:t>
            </a:r>
            <a:r>
              <a:rPr lang="en-GB" dirty="0" err="1">
                <a:latin typeface="Calibri"/>
                <a:cs typeface="Calibri"/>
              </a:rPr>
              <a:t>thu</a:t>
            </a:r>
            <a:r>
              <a:rPr lang="en-GB" dirty="0">
                <a:latin typeface="Calibri"/>
                <a:cs typeface="Calibri"/>
              </a:rPr>
              <a:t> </a:t>
            </a:r>
            <a:r>
              <a:rPr lang="en-GB" dirty="0" err="1">
                <a:latin typeface="Calibri"/>
                <a:cs typeface="Calibri"/>
              </a:rPr>
              <a:t>về</a:t>
            </a:r>
            <a:r>
              <a:rPr lang="en-GB" dirty="0">
                <a:latin typeface="Calibri"/>
                <a:cs typeface="Calibri"/>
              </a:rPr>
              <a:t>, </a:t>
            </a:r>
            <a:r>
              <a:rPr lang="en-GB" dirty="0" err="1">
                <a:latin typeface="Calibri"/>
                <a:cs typeface="Calibri"/>
              </a:rPr>
              <a:t>sát</a:t>
            </a:r>
            <a:r>
              <a:rPr lang="en-GB" dirty="0">
                <a:latin typeface="Calibri"/>
                <a:cs typeface="Calibri"/>
              </a:rPr>
              <a:t> </a:t>
            </a:r>
            <a:r>
              <a:rPr lang="en-GB" dirty="0" err="1">
                <a:latin typeface="Calibri"/>
                <a:cs typeface="Calibri"/>
              </a:rPr>
              <a:t>với</a:t>
            </a:r>
            <a:r>
              <a:rPr lang="en-GB" dirty="0">
                <a:latin typeface="Calibri"/>
                <a:cs typeface="Calibri"/>
              </a:rPr>
              <a:t> </a:t>
            </a:r>
            <a:r>
              <a:rPr lang="en-GB" dirty="0" err="1">
                <a:latin typeface="Calibri"/>
                <a:cs typeface="Calibri"/>
              </a:rPr>
              <a:t>lá</a:t>
            </a:r>
            <a:r>
              <a:rPr lang="en-GB" dirty="0">
                <a:latin typeface="Calibri"/>
                <a:cs typeface="Calibri"/>
              </a:rPr>
              <a:t> </a:t>
            </a:r>
            <a:r>
              <a:rPr lang="en-GB" dirty="0" err="1">
                <a:latin typeface="Calibri"/>
                <a:cs typeface="Calibri"/>
              </a:rPr>
              <a:t>tạng</a:t>
            </a:r>
            <a:r>
              <a:rPr lang="en-GB" dirty="0">
                <a:latin typeface="Calibri"/>
                <a:cs typeface="Calibri"/>
              </a:rPr>
              <a:t>, </a:t>
            </a:r>
            <a:r>
              <a:rPr lang="en-GB" dirty="0" err="1">
                <a:latin typeface="Calibri"/>
                <a:cs typeface="Calibri"/>
              </a:rPr>
              <a:t>làm</a:t>
            </a:r>
            <a:r>
              <a:rPr lang="en-GB" dirty="0">
                <a:latin typeface="Calibri"/>
                <a:cs typeface="Calibri"/>
              </a:rPr>
              <a:t> </a:t>
            </a:r>
            <a:r>
              <a:rPr lang="en-GB" dirty="0" err="1">
                <a:latin typeface="Calibri"/>
                <a:cs typeface="Calibri"/>
              </a:rPr>
              <a:t>thể</a:t>
            </a:r>
            <a:r>
              <a:rPr lang="en-GB" dirty="0">
                <a:latin typeface="Calibri"/>
                <a:cs typeface="Calibri"/>
              </a:rPr>
              <a:t> </a:t>
            </a:r>
            <a:r>
              <a:rPr lang="en-GB" dirty="0" err="1">
                <a:latin typeface="Calibri"/>
                <a:cs typeface="Calibri"/>
              </a:rPr>
              <a:t>tích</a:t>
            </a:r>
            <a:r>
              <a:rPr lang="en-GB" dirty="0">
                <a:latin typeface="Calibri"/>
                <a:cs typeface="Calibri"/>
              </a:rPr>
              <a:t> </a:t>
            </a:r>
            <a:r>
              <a:rPr lang="en-GB" dirty="0" err="1">
                <a:latin typeface="Calibri"/>
                <a:cs typeface="Calibri"/>
              </a:rPr>
              <a:t>khoang</a:t>
            </a:r>
            <a:r>
              <a:rPr lang="en-GB" dirty="0">
                <a:latin typeface="Calibri"/>
                <a:cs typeface="Calibri"/>
              </a:rPr>
              <a:t> </a:t>
            </a:r>
            <a:r>
              <a:rPr lang="en-GB" dirty="0" err="1">
                <a:latin typeface="Calibri"/>
                <a:cs typeface="Calibri"/>
              </a:rPr>
              <a:t>ảo</a:t>
            </a:r>
            <a:r>
              <a:rPr lang="en-GB" dirty="0">
                <a:latin typeface="Calibri"/>
                <a:cs typeface="Calibri"/>
              </a:rPr>
              <a:t> </a:t>
            </a:r>
            <a:r>
              <a:rPr lang="en-GB" dirty="0" err="1">
                <a:latin typeface="Calibri"/>
                <a:cs typeface="Calibri"/>
              </a:rPr>
              <a:t>giảm</a:t>
            </a:r>
            <a:endParaRPr lang="en-GB" dirty="0" err="1">
              <a:latin typeface="Calibri"/>
            </a:endParaRPr>
          </a:p>
          <a:p>
            <a:r>
              <a:rPr lang="en-GB" dirty="0">
                <a:latin typeface="Calibri"/>
                <a:cs typeface="Calibri"/>
              </a:rPr>
              <a:t>=&gt; </a:t>
            </a:r>
            <a:r>
              <a:rPr lang="en-GB" dirty="0" err="1">
                <a:latin typeface="Calibri"/>
                <a:cs typeface="Calibri"/>
              </a:rPr>
              <a:t>áp</a:t>
            </a:r>
            <a:r>
              <a:rPr lang="en-GB" dirty="0">
                <a:latin typeface="Calibri"/>
                <a:cs typeface="Calibri"/>
              </a:rPr>
              <a:t> </a:t>
            </a:r>
            <a:r>
              <a:rPr lang="en-GB" dirty="0" err="1">
                <a:latin typeface="Calibri"/>
                <a:cs typeface="Calibri"/>
              </a:rPr>
              <a:t>suất</a:t>
            </a:r>
            <a:r>
              <a:rPr lang="en-GB" dirty="0">
                <a:latin typeface="Calibri"/>
                <a:cs typeface="Calibri"/>
              </a:rPr>
              <a:t> </a:t>
            </a:r>
            <a:r>
              <a:rPr lang="en-GB" dirty="0" err="1">
                <a:latin typeface="Calibri"/>
                <a:cs typeface="Calibri"/>
              </a:rPr>
              <a:t>tăng</a:t>
            </a:r>
            <a:r>
              <a:rPr lang="en-GB" dirty="0">
                <a:latin typeface="Calibri"/>
                <a:cs typeface="Calibri"/>
              </a:rPr>
              <a:t> </a:t>
            </a:r>
            <a:r>
              <a:rPr lang="en-GB" dirty="0" err="1">
                <a:latin typeface="Calibri"/>
                <a:cs typeface="Calibri"/>
              </a:rPr>
              <a:t>trong</a:t>
            </a:r>
            <a:r>
              <a:rPr lang="en-GB" dirty="0">
                <a:latin typeface="Calibri"/>
                <a:cs typeface="Calibri"/>
              </a:rPr>
              <a:t> </a:t>
            </a:r>
            <a:r>
              <a:rPr lang="en-GB" dirty="0" err="1">
                <a:latin typeface="Calibri"/>
                <a:cs typeface="Calibri"/>
              </a:rPr>
              <a:t>màng</a:t>
            </a:r>
            <a:r>
              <a:rPr lang="en-GB" dirty="0">
                <a:latin typeface="Calibri"/>
                <a:cs typeface="Calibri"/>
              </a:rPr>
              <a:t> </a:t>
            </a:r>
            <a:r>
              <a:rPr lang="en-GB" dirty="0" err="1">
                <a:latin typeface="Calibri"/>
                <a:cs typeface="Calibri"/>
              </a:rPr>
              <a:t>phổi</a:t>
            </a:r>
            <a:r>
              <a:rPr lang="en-GB" dirty="0">
                <a:latin typeface="Calibri"/>
                <a:cs typeface="Calibri"/>
              </a:rPr>
              <a:t>, </a:t>
            </a:r>
            <a:r>
              <a:rPr lang="en-GB" dirty="0" err="1">
                <a:latin typeface="Calibri"/>
                <a:cs typeface="Calibri"/>
              </a:rPr>
              <a:t>dẫn</a:t>
            </a:r>
            <a:r>
              <a:rPr lang="en-GB" dirty="0">
                <a:latin typeface="Calibri"/>
                <a:cs typeface="Calibri"/>
              </a:rPr>
              <a:t> </a:t>
            </a:r>
            <a:r>
              <a:rPr lang="en-GB" dirty="0" err="1">
                <a:latin typeface="Calibri"/>
                <a:cs typeface="Calibri"/>
              </a:rPr>
              <a:t>tới</a:t>
            </a:r>
            <a:r>
              <a:rPr lang="en-GB" dirty="0">
                <a:latin typeface="Calibri"/>
                <a:cs typeface="Calibri"/>
              </a:rPr>
              <a:t> </a:t>
            </a:r>
            <a:r>
              <a:rPr lang="en-GB" dirty="0" err="1">
                <a:latin typeface="Calibri"/>
                <a:cs typeface="Calibri"/>
              </a:rPr>
              <a:t>áp</a:t>
            </a:r>
            <a:r>
              <a:rPr lang="en-GB" dirty="0">
                <a:latin typeface="Calibri"/>
                <a:cs typeface="Calibri"/>
              </a:rPr>
              <a:t> </a:t>
            </a:r>
            <a:r>
              <a:rPr lang="en-GB" dirty="0" err="1">
                <a:latin typeface="Calibri"/>
                <a:cs typeface="Calibri"/>
              </a:rPr>
              <a:t>suất</a:t>
            </a:r>
            <a:r>
              <a:rPr lang="en-GB" dirty="0">
                <a:latin typeface="Calibri"/>
                <a:cs typeface="Calibri"/>
              </a:rPr>
              <a:t> </a:t>
            </a:r>
            <a:r>
              <a:rPr lang="en-GB" dirty="0" err="1">
                <a:latin typeface="Calibri"/>
                <a:cs typeface="Calibri"/>
              </a:rPr>
              <a:t>phổi</a:t>
            </a:r>
            <a:r>
              <a:rPr lang="en-GB" dirty="0">
                <a:latin typeface="Calibri"/>
                <a:cs typeface="Calibri"/>
              </a:rPr>
              <a:t> </a:t>
            </a:r>
            <a:r>
              <a:rPr lang="en-GB" dirty="0" err="1">
                <a:latin typeface="Calibri"/>
                <a:cs typeface="Calibri"/>
              </a:rPr>
              <a:t>tăng</a:t>
            </a:r>
            <a:r>
              <a:rPr lang="en-GB" dirty="0">
                <a:latin typeface="Calibri"/>
                <a:cs typeface="Calibri"/>
              </a:rPr>
              <a:t> </a:t>
            </a:r>
            <a:r>
              <a:rPr lang="en-GB" dirty="0" err="1">
                <a:latin typeface="Calibri"/>
                <a:cs typeface="Calibri"/>
              </a:rPr>
              <a:t>theo.</a:t>
            </a:r>
            <a:endParaRPr lang="en-GB" dirty="0" err="1">
              <a:latin typeface="Calibri"/>
            </a:endParaRPr>
          </a:p>
          <a:p>
            <a:r>
              <a:rPr lang="en-GB" dirty="0">
                <a:latin typeface="Calibri"/>
                <a:cs typeface="Calibri"/>
              </a:rPr>
              <a:t>=&gt; </a:t>
            </a:r>
            <a:r>
              <a:rPr lang="en-GB" dirty="0" err="1">
                <a:latin typeface="Calibri"/>
                <a:cs typeface="Calibri"/>
              </a:rPr>
              <a:t>khi</a:t>
            </a:r>
            <a:r>
              <a:rPr lang="en-GB" dirty="0">
                <a:latin typeface="Calibri"/>
                <a:cs typeface="Calibri"/>
              </a:rPr>
              <a:t> </a:t>
            </a:r>
            <a:r>
              <a:rPr lang="en-GB" dirty="0" err="1">
                <a:latin typeface="Calibri"/>
                <a:cs typeface="Calibri"/>
              </a:rPr>
              <a:t>đó</a:t>
            </a:r>
            <a:r>
              <a:rPr lang="en-GB" dirty="0">
                <a:latin typeface="Calibri"/>
                <a:cs typeface="Calibri"/>
              </a:rPr>
              <a:t> P </a:t>
            </a:r>
            <a:r>
              <a:rPr lang="en-GB" dirty="0" err="1">
                <a:latin typeface="Calibri"/>
                <a:cs typeface="Calibri"/>
              </a:rPr>
              <a:t>tại</a:t>
            </a:r>
            <a:r>
              <a:rPr lang="en-GB" dirty="0">
                <a:latin typeface="Calibri"/>
                <a:cs typeface="Calibri"/>
              </a:rPr>
              <a:t> </a:t>
            </a:r>
            <a:r>
              <a:rPr lang="en-GB" dirty="0" err="1">
                <a:latin typeface="Calibri"/>
                <a:cs typeface="Calibri"/>
              </a:rPr>
              <a:t>phổi</a:t>
            </a:r>
            <a:r>
              <a:rPr lang="en-GB" dirty="0">
                <a:latin typeface="Calibri"/>
                <a:cs typeface="Calibri"/>
              </a:rPr>
              <a:t> &lt; P </a:t>
            </a:r>
            <a:r>
              <a:rPr lang="en-GB" dirty="0" err="1">
                <a:latin typeface="Calibri"/>
                <a:cs typeface="Calibri"/>
              </a:rPr>
              <a:t>ngoài</a:t>
            </a:r>
            <a:endParaRPr lang="en-GB" dirty="0" err="1">
              <a:latin typeface="Calibri"/>
            </a:endParaRPr>
          </a:p>
          <a:p>
            <a:r>
              <a:rPr lang="en-GB" dirty="0">
                <a:latin typeface="Calibri"/>
                <a:cs typeface="Calibri"/>
              </a:rPr>
              <a:t>=&gt; </a:t>
            </a:r>
            <a:r>
              <a:rPr lang="en-GB" dirty="0" err="1">
                <a:latin typeface="Calibri"/>
                <a:cs typeface="Calibri"/>
              </a:rPr>
              <a:t>khí</a:t>
            </a:r>
            <a:r>
              <a:rPr lang="en-GB" dirty="0">
                <a:latin typeface="Calibri"/>
                <a:cs typeface="Calibri"/>
              </a:rPr>
              <a:t> </a:t>
            </a:r>
            <a:r>
              <a:rPr lang="en-GB" dirty="0" err="1">
                <a:latin typeface="Calibri"/>
                <a:cs typeface="Calibri"/>
              </a:rPr>
              <a:t>đi</a:t>
            </a:r>
            <a:r>
              <a:rPr lang="en-GB" dirty="0">
                <a:latin typeface="Calibri"/>
                <a:cs typeface="Calibri"/>
              </a:rPr>
              <a:t> </a:t>
            </a:r>
            <a:r>
              <a:rPr lang="en-GB" dirty="0" err="1">
                <a:latin typeface="Calibri"/>
                <a:cs typeface="Calibri"/>
              </a:rPr>
              <a:t>ra</a:t>
            </a:r>
            <a:r>
              <a:rPr lang="en-GB" dirty="0">
                <a:latin typeface="Calibri"/>
                <a:cs typeface="Calibri"/>
              </a:rPr>
              <a:t> </a:t>
            </a:r>
          </a:p>
          <a:p>
            <a:endParaRPr lang="en-GB" dirty="0">
              <a:cs typeface="Calibri"/>
            </a:endParaRPr>
          </a:p>
          <a:p>
            <a:r>
              <a:rPr lang="en-GB" b="1" dirty="0">
                <a:latin typeface="Calibri"/>
                <a:cs typeface="Calibri"/>
              </a:rPr>
              <a:t>Role 2: </a:t>
            </a:r>
            <a:r>
              <a:rPr lang="en-GB" dirty="0" err="1">
                <a:latin typeface="Calibri"/>
                <a:cs typeface="Calibri"/>
              </a:rPr>
              <a:t>làm</a:t>
            </a:r>
            <a:r>
              <a:rPr lang="en-GB" dirty="0">
                <a:latin typeface="Calibri"/>
                <a:cs typeface="Calibri"/>
              </a:rPr>
              <a:t> P </a:t>
            </a:r>
            <a:r>
              <a:rPr lang="en-GB" dirty="0" err="1">
                <a:latin typeface="Calibri"/>
                <a:cs typeface="Calibri"/>
              </a:rPr>
              <a:t>tại</a:t>
            </a:r>
            <a:r>
              <a:rPr lang="en-GB" dirty="0">
                <a:latin typeface="Calibri"/>
                <a:cs typeface="Calibri"/>
              </a:rPr>
              <a:t> </a:t>
            </a:r>
            <a:r>
              <a:rPr lang="en-GB" dirty="0" err="1">
                <a:latin typeface="Calibri"/>
                <a:cs typeface="Calibri"/>
              </a:rPr>
              <a:t>phổi</a:t>
            </a:r>
            <a:r>
              <a:rPr lang="en-GB" dirty="0">
                <a:latin typeface="Calibri"/>
                <a:cs typeface="Calibri"/>
              </a:rPr>
              <a:t> </a:t>
            </a:r>
            <a:r>
              <a:rPr lang="en-GB" dirty="0" err="1">
                <a:latin typeface="Calibri"/>
                <a:cs typeface="Calibri"/>
              </a:rPr>
              <a:t>nhỏ</a:t>
            </a:r>
            <a:r>
              <a:rPr lang="en-GB" dirty="0">
                <a:latin typeface="Calibri"/>
                <a:cs typeface="Calibri"/>
              </a:rPr>
              <a:t> </a:t>
            </a:r>
            <a:r>
              <a:rPr lang="en-GB" dirty="0" err="1">
                <a:latin typeface="Calibri"/>
                <a:cs typeface="Calibri"/>
              </a:rPr>
              <a:t>hơn</a:t>
            </a:r>
            <a:r>
              <a:rPr lang="en-GB" dirty="0">
                <a:latin typeface="Calibri"/>
                <a:cs typeface="Calibri"/>
              </a:rPr>
              <a:t> P </a:t>
            </a:r>
            <a:r>
              <a:rPr lang="en-GB" dirty="0" err="1">
                <a:latin typeface="Calibri"/>
                <a:cs typeface="Calibri"/>
              </a:rPr>
              <a:t>những</a:t>
            </a:r>
            <a:r>
              <a:rPr lang="en-GB" dirty="0">
                <a:latin typeface="Calibri"/>
                <a:cs typeface="Calibri"/>
              </a:rPr>
              <a:t> </a:t>
            </a:r>
            <a:r>
              <a:rPr lang="en-GB" dirty="0" err="1">
                <a:latin typeface="Calibri"/>
                <a:cs typeface="Calibri"/>
              </a:rPr>
              <a:t>chỗ</a:t>
            </a:r>
            <a:r>
              <a:rPr lang="en-GB" dirty="0">
                <a:latin typeface="Calibri"/>
                <a:cs typeface="Calibri"/>
              </a:rPr>
              <a:t> </a:t>
            </a:r>
            <a:r>
              <a:rPr lang="en-GB">
                <a:latin typeface="Calibri"/>
                <a:cs typeface="Calibri"/>
              </a:rPr>
              <a:t>khác</a:t>
            </a:r>
            <a:br>
              <a:rPr lang="en-GB" dirty="0">
                <a:latin typeface="Calibri"/>
                <a:cs typeface="Calibri"/>
              </a:rPr>
            </a:br>
            <a:r>
              <a:rPr lang="en-GB">
                <a:latin typeface="Calibri"/>
                <a:cs typeface="Calibri"/>
              </a:rPr>
              <a:t>=&gt; </a:t>
            </a:r>
            <a:r>
              <a:rPr lang="en-GB" dirty="0" err="1">
                <a:latin typeface="Calibri"/>
                <a:cs typeface="Calibri"/>
              </a:rPr>
              <a:t>máu</a:t>
            </a:r>
            <a:r>
              <a:rPr lang="en-GB" dirty="0">
                <a:latin typeface="Calibri"/>
                <a:cs typeface="Calibri"/>
              </a:rPr>
              <a:t> </a:t>
            </a:r>
            <a:r>
              <a:rPr lang="en-GB" dirty="0" err="1">
                <a:latin typeface="Calibri"/>
                <a:cs typeface="Calibri"/>
              </a:rPr>
              <a:t>về</a:t>
            </a:r>
            <a:r>
              <a:rPr lang="en-GB" dirty="0">
                <a:latin typeface="Calibri"/>
                <a:cs typeface="Calibri"/>
              </a:rPr>
              <a:t> </a:t>
            </a:r>
            <a:r>
              <a:rPr lang="en-GB" dirty="0" err="1">
                <a:latin typeface="Calibri"/>
                <a:cs typeface="Calibri"/>
              </a:rPr>
              <a:t>tim</a:t>
            </a:r>
            <a:r>
              <a:rPr lang="en-GB" dirty="0">
                <a:latin typeface="Calibri"/>
                <a:cs typeface="Calibri"/>
              </a:rPr>
              <a:t> </a:t>
            </a:r>
            <a:r>
              <a:rPr lang="en-GB" dirty="0" err="1">
                <a:latin typeface="Calibri"/>
                <a:cs typeface="Calibri"/>
              </a:rPr>
              <a:t>nhanh</a:t>
            </a:r>
            <a:r>
              <a:rPr lang="en-GB" dirty="0">
                <a:latin typeface="Calibri"/>
                <a:cs typeface="Calibri"/>
              </a:rPr>
              <a:t> </a:t>
            </a:r>
            <a:r>
              <a:rPr lang="en-GB" dirty="0" err="1">
                <a:latin typeface="Calibri"/>
                <a:cs typeface="Calibri"/>
              </a:rPr>
              <a:t>hơn</a:t>
            </a:r>
            <a:endParaRPr lang="en-GB" b="1" dirty="0" err="1"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Title 1"/>
          <p:cNvSpPr>
            <a:spLocks noGrp="1"/>
          </p:cNvSpPr>
          <p:nvPr>
            <p:ph type="title"/>
          </p:nvPr>
        </p:nvSpPr>
        <p:spPr>
          <a:xfrm>
            <a:off x="304800" y="457200"/>
            <a:ext cx="3733800" cy="1295400"/>
          </a:xfrm>
          <a:solidFill>
            <a:schemeClr val="bg2"/>
          </a:solidFill>
          <a:ln>
            <a:solidFill>
              <a:srgbClr val="C00000"/>
            </a:solidFill>
          </a:ln>
        </p:spPr>
        <p:txBody>
          <a:bodyPr/>
          <a:lstStyle/>
          <a:p>
            <a:pPr eaLnBrk="1" hangingPunct="1"/>
            <a:r>
              <a:rPr lang="en-US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CẤU TẠO HỆ HÔ HẤP</a:t>
            </a:r>
          </a:p>
        </p:txBody>
      </p:sp>
      <p:sp>
        <p:nvSpPr>
          <p:cNvPr id="1028" name="Content Placeholder 2"/>
          <p:cNvSpPr>
            <a:spLocks noGrp="1"/>
          </p:cNvSpPr>
          <p:nvPr>
            <p:ph idx="1"/>
          </p:nvPr>
        </p:nvSpPr>
        <p:spPr>
          <a:xfrm>
            <a:off x="304800" y="2438400"/>
            <a:ext cx="3581400" cy="2590800"/>
          </a:xfrm>
          <a:ln>
            <a:solidFill>
              <a:srgbClr val="C00000"/>
            </a:solidFill>
          </a:ln>
        </p:spPr>
        <p:txBody>
          <a:bodyPr/>
          <a:lstStyle/>
          <a:p>
            <a:pPr marL="514350" indent="-514350" eaLnBrk="1" hangingPunct="1">
              <a:buFont typeface="Arial" panose="020B0604020202020204" pitchFamily="34" charset="0"/>
              <a:buAutoNum type="arabicPeriod"/>
            </a:pP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Lồng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ngực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 eaLnBrk="1" hangingPunct="1">
              <a:buFont typeface="Arial" panose="020B0604020202020204" pitchFamily="34" charset="0"/>
              <a:buAutoNum type="arabicPeriod"/>
            </a:pP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dẫn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khí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 eaLnBrk="1" hangingPunct="1">
              <a:buFont typeface="Arial" panose="020B0604020202020204" pitchFamily="34" charset="0"/>
              <a:buAutoNum type="arabicPeriod"/>
            </a:pP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Phổi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 eaLnBrk="1" hangingPunct="1">
              <a:buFont typeface="Arial" panose="020B0604020202020204" pitchFamily="34" charset="0"/>
              <a:buAutoNum type="arabicPeriod"/>
            </a:pP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Màng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phổi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026" name="Object 6"/>
          <p:cNvGraphicFramePr>
            <a:graphicFrameLocks noChangeAspect="1"/>
          </p:cNvGraphicFramePr>
          <p:nvPr/>
        </p:nvGraphicFramePr>
        <p:xfrm>
          <a:off x="4191000" y="457200"/>
          <a:ext cx="4495800" cy="594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icture" r:id="rId2" imgW="3181985" imgH="2487295" progId="Word.Picture.8">
                  <p:embed/>
                </p:oleObj>
              </mc:Choice>
              <mc:Fallback>
                <p:oleObj name="Picture" r:id="rId2" imgW="3181985" imgH="2487295" progId="Word.Picture.8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91000" y="457200"/>
                        <a:ext cx="4495800" cy="5943600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Ý nghĩa áp suất âm trong khoang màng phổi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2133600"/>
            <a:ext cx="7638463" cy="35052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36944B-3F3B-4AA4-BC15-BA418A4F226B}" type="slidenum">
              <a:rPr lang="en-US" smtClean="0"/>
              <a:t>40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46D15E-7077-8C0D-C082-C20785938E3A}"/>
              </a:ext>
            </a:extLst>
          </p:cNvPr>
          <p:cNvSpPr txBox="1"/>
          <p:nvPr/>
        </p:nvSpPr>
        <p:spPr>
          <a:xfrm>
            <a:off x="8799481" y="15519"/>
            <a:ext cx="5524895" cy="703027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4"/>
          <p:cNvSpPr>
            <a:spLocks noGrp="1"/>
          </p:cNvSpPr>
          <p:nvPr>
            <p:ph type="title"/>
          </p:nvPr>
        </p:nvSpPr>
        <p:spPr>
          <a:xfrm>
            <a:off x="609600" y="2209800"/>
            <a:ext cx="8229600" cy="1371600"/>
          </a:xfrm>
        </p:spPr>
        <p:txBody>
          <a:bodyPr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sz="5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Verdana" panose="020B0604030504040204" pitchFamily="34" charset="0"/>
              </a:rPr>
              <a:t>SINH LÝ HỆ HÔ HẤP</a:t>
            </a:r>
            <a:endParaRPr lang="en-US" sz="2400" dirty="0">
              <a:solidFill>
                <a:srgbClr val="00206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94C1C9D-70F2-4F1A-8C34-D2D7064BAB14}" type="slidenum"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41</a:t>
            </a:fld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>
          <a:xfrm>
            <a:off x="381000" y="263801"/>
            <a:ext cx="8362950" cy="777875"/>
          </a:xfrm>
        </p:spPr>
        <p:txBody>
          <a:bodyPr rtlCol="0"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sz="31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SINH LÝ HỆ HÔ HẤP </a:t>
            </a:r>
            <a:br>
              <a:rPr lang="en-US" sz="18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</a:br>
            <a:br>
              <a:rPr lang="en-US" sz="18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</a:br>
            <a:r>
              <a:rPr lang="en-US" sz="18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ĐỊNH NGHĨA</a:t>
            </a:r>
            <a:endParaRPr lang="en-US" sz="1800" dirty="0">
              <a:solidFill>
                <a:srgbClr val="C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Oval 1"/>
          <p:cNvSpPr/>
          <p:nvPr/>
        </p:nvSpPr>
        <p:spPr>
          <a:xfrm>
            <a:off x="1219200" y="2971800"/>
            <a:ext cx="2128664" cy="1177280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defRPr/>
            </a:pPr>
            <a:r>
              <a:rPr lang="en-US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CƠ THỂ</a:t>
            </a:r>
          </a:p>
        </p:txBody>
      </p:sp>
      <p:sp>
        <p:nvSpPr>
          <p:cNvPr id="5" name="Oval 4"/>
          <p:cNvSpPr/>
          <p:nvPr/>
        </p:nvSpPr>
        <p:spPr>
          <a:xfrm>
            <a:off x="5076056" y="2844098"/>
            <a:ext cx="2543944" cy="1304981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defRPr/>
            </a:pPr>
            <a:r>
              <a:rPr lang="en-US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MÔI TRƯỜNG</a:t>
            </a:r>
          </a:p>
        </p:txBody>
      </p:sp>
      <p:sp>
        <p:nvSpPr>
          <p:cNvPr id="3" name="Curved Down Arrow 2"/>
          <p:cNvSpPr/>
          <p:nvPr/>
        </p:nvSpPr>
        <p:spPr>
          <a:xfrm>
            <a:off x="2102405" y="2410747"/>
            <a:ext cx="3779837" cy="518545"/>
          </a:xfrm>
          <a:prstGeom prst="curvedDownArrow">
            <a:avLst/>
          </a:prstGeom>
          <a:solidFill>
            <a:srgbClr val="00206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Curved Up Arrow 3"/>
          <p:cNvSpPr/>
          <p:nvPr/>
        </p:nvSpPr>
        <p:spPr>
          <a:xfrm rot="10983004" flipV="1">
            <a:off x="2132013" y="4035425"/>
            <a:ext cx="4232275" cy="1225550"/>
          </a:xfrm>
          <a:prstGeom prst="curvedUpArrow">
            <a:avLst>
              <a:gd name="adj1" fmla="val 25000"/>
              <a:gd name="adj2" fmla="val 51600"/>
              <a:gd name="adj3" fmla="val 43453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3312097" y="1864183"/>
            <a:ext cx="1152128" cy="504056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000" b="1" dirty="0">
                <a:solidFill>
                  <a:srgbClr val="C0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CO2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3530933" y="5266276"/>
            <a:ext cx="1152128" cy="504056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000" b="1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O2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6500226" y="5420359"/>
            <a:ext cx="1687016" cy="864608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defRPr/>
            </a:pPr>
            <a:r>
              <a:rPr lang="en-US" sz="20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HÔ HẤP</a:t>
            </a:r>
          </a:p>
        </p:txBody>
      </p:sp>
      <p:cxnSp>
        <p:nvCxnSpPr>
          <p:cNvPr id="9" name="Straight Arrow Connector 8"/>
          <p:cNvCxnSpPr>
            <a:endCxn id="3" idx="0"/>
          </p:cNvCxnSpPr>
          <p:nvPr/>
        </p:nvCxnSpPr>
        <p:spPr>
          <a:xfrm flipH="1" flipV="1">
            <a:off x="3959914" y="2410747"/>
            <a:ext cx="2571618" cy="371894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 flipV="1">
            <a:off x="4683125" y="5518150"/>
            <a:ext cx="1833563" cy="1746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QUÁ TRÌNH HÔ HẤP</a:t>
            </a:r>
          </a:p>
        </p:txBody>
      </p:sp>
      <p:sp>
        <p:nvSpPr>
          <p:cNvPr id="100355" name="Content Placeholder 2"/>
          <p:cNvSpPr>
            <a:spLocks noGrp="1"/>
          </p:cNvSpPr>
          <p:nvPr>
            <p:ph sz="quarter" idx="1"/>
          </p:nvPr>
        </p:nvSpPr>
        <p:spPr>
          <a:xfrm>
            <a:off x="187325" y="1438275"/>
            <a:ext cx="8504238" cy="5156200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sz="2000" dirty="0">
                <a:latin typeface="Times New Roman"/>
                <a:cs typeface="Times New Roman"/>
              </a:rPr>
              <a:t>1. Thông </a:t>
            </a:r>
            <a:r>
              <a:rPr lang="en-US" sz="2000" dirty="0" err="1">
                <a:latin typeface="Times New Roman"/>
                <a:cs typeface="Times New Roman"/>
              </a:rPr>
              <a:t>khi</a:t>
            </a:r>
            <a:r>
              <a:rPr lang="en-US" sz="2000" dirty="0">
                <a:latin typeface="Times New Roman"/>
                <a:cs typeface="Times New Roman"/>
              </a:rPr>
              <a:t>́ </a:t>
            </a:r>
            <a:r>
              <a:rPr lang="en-US" sz="2000" dirty="0" err="1">
                <a:latin typeface="Times New Roman"/>
                <a:cs typeface="Times New Roman"/>
              </a:rPr>
              <a:t>phê</a:t>
            </a:r>
            <a:r>
              <a:rPr lang="en-US" sz="2000" dirty="0">
                <a:latin typeface="Times New Roman"/>
                <a:cs typeface="Times New Roman"/>
              </a:rPr>
              <a:t>́ </a:t>
            </a:r>
            <a:r>
              <a:rPr lang="en-US" sz="2000" dirty="0" err="1">
                <a:latin typeface="Times New Roman"/>
                <a:cs typeface="Times New Roman"/>
              </a:rPr>
              <a:t>nang</a:t>
            </a:r>
            <a:r>
              <a:rPr lang="en-US" sz="2000" dirty="0">
                <a:latin typeface="Times New Roman"/>
                <a:cs typeface="Times New Roman"/>
              </a:rPr>
              <a:t> (</a:t>
            </a:r>
            <a:r>
              <a:rPr lang="en-US" sz="2000" i="1" dirty="0" err="1">
                <a:latin typeface="Times New Roman"/>
                <a:cs typeface="Times New Roman"/>
              </a:rPr>
              <a:t>khi</a:t>
            </a:r>
            <a:r>
              <a:rPr lang="en-US" sz="2000" i="1" dirty="0">
                <a:latin typeface="Times New Roman"/>
                <a:cs typeface="Times New Roman"/>
              </a:rPr>
              <a:t> hit </a:t>
            </a:r>
            <a:r>
              <a:rPr lang="en-US" sz="2000" i="1" dirty="0" err="1">
                <a:latin typeface="Times New Roman"/>
                <a:cs typeface="Times New Roman"/>
              </a:rPr>
              <a:t>vào</a:t>
            </a:r>
            <a:r>
              <a:rPr lang="en-US" sz="2000" i="1" dirty="0">
                <a:latin typeface="Times New Roman"/>
                <a:cs typeface="Times New Roman"/>
              </a:rPr>
              <a:t> air </a:t>
            </a:r>
            <a:r>
              <a:rPr lang="en-US" sz="2000" i="1" dirty="0" err="1">
                <a:latin typeface="Times New Roman"/>
                <a:cs typeface="Times New Roman"/>
              </a:rPr>
              <a:t>đi</a:t>
            </a:r>
            <a:r>
              <a:rPr lang="en-US" sz="2000" i="1" dirty="0">
                <a:latin typeface="Times New Roman"/>
                <a:cs typeface="Times New Roman"/>
              </a:rPr>
              <a:t> </a:t>
            </a:r>
            <a:r>
              <a:rPr lang="en-US" sz="2000" i="1" dirty="0" err="1">
                <a:latin typeface="Times New Roman"/>
                <a:cs typeface="Times New Roman"/>
              </a:rPr>
              <a:t>từ</a:t>
            </a:r>
            <a:r>
              <a:rPr lang="en-US" sz="2000" i="1" dirty="0">
                <a:latin typeface="Times New Roman"/>
                <a:cs typeface="Times New Roman"/>
              </a:rPr>
              <a:t> </a:t>
            </a:r>
            <a:r>
              <a:rPr lang="en-US" sz="2000" i="1" dirty="0" err="1">
                <a:latin typeface="Times New Roman"/>
                <a:cs typeface="Times New Roman"/>
              </a:rPr>
              <a:t>mũi</a:t>
            </a:r>
            <a:r>
              <a:rPr lang="en-US" sz="2000" i="1" dirty="0">
                <a:latin typeface="Times New Roman"/>
                <a:cs typeface="Times New Roman"/>
              </a:rPr>
              <a:t>, </a:t>
            </a:r>
            <a:r>
              <a:rPr lang="en-US" sz="2000" i="1" dirty="0" err="1">
                <a:latin typeface="Times New Roman"/>
                <a:cs typeface="Times New Roman"/>
              </a:rPr>
              <a:t>hầu</a:t>
            </a:r>
            <a:r>
              <a:rPr lang="en-US" sz="2000" i="1" dirty="0">
                <a:latin typeface="Times New Roman"/>
                <a:cs typeface="Times New Roman"/>
              </a:rPr>
              <a:t>, </a:t>
            </a:r>
            <a:r>
              <a:rPr lang="en-US" sz="2000" i="1" dirty="0" err="1">
                <a:latin typeface="Times New Roman"/>
                <a:cs typeface="Times New Roman"/>
              </a:rPr>
              <a:t>th</a:t>
            </a:r>
            <a:r>
              <a:rPr lang="en-US" sz="2000" i="1" dirty="0">
                <a:latin typeface="Times New Roman"/>
                <a:cs typeface="Times New Roman"/>
              </a:rPr>
              <a:t>/</a:t>
            </a:r>
            <a:r>
              <a:rPr lang="en-US" sz="2000" i="1" dirty="0" err="1">
                <a:latin typeface="Times New Roman"/>
                <a:cs typeface="Times New Roman"/>
              </a:rPr>
              <a:t>quản</a:t>
            </a:r>
            <a:r>
              <a:rPr lang="en-US" sz="2000" i="1" dirty="0">
                <a:latin typeface="Times New Roman"/>
                <a:cs typeface="Times New Roman"/>
              </a:rPr>
              <a:t>, </a:t>
            </a:r>
            <a:r>
              <a:rPr lang="en-US" sz="2000" i="1" dirty="0" err="1">
                <a:latin typeface="Times New Roman"/>
                <a:cs typeface="Times New Roman"/>
              </a:rPr>
              <a:t>kh</a:t>
            </a:r>
            <a:r>
              <a:rPr lang="en-US" sz="2000" i="1" dirty="0">
                <a:latin typeface="Times New Roman"/>
                <a:cs typeface="Times New Roman"/>
              </a:rPr>
              <a:t>/</a:t>
            </a:r>
            <a:r>
              <a:rPr lang="en-US" sz="2000" i="1" dirty="0" err="1">
                <a:latin typeface="Times New Roman"/>
                <a:cs typeface="Times New Roman"/>
              </a:rPr>
              <a:t>quản</a:t>
            </a:r>
            <a:r>
              <a:rPr lang="en-US" sz="2000" i="1" dirty="0">
                <a:latin typeface="Times New Roman"/>
                <a:cs typeface="Times New Roman"/>
              </a:rPr>
              <a:t>, </a:t>
            </a:r>
            <a:r>
              <a:rPr lang="en-US" sz="2000" i="1" dirty="0" err="1">
                <a:latin typeface="Times New Roman"/>
                <a:cs typeface="Times New Roman"/>
              </a:rPr>
              <a:t>tận</a:t>
            </a:r>
            <a:r>
              <a:rPr lang="en-US" sz="2000" i="1" dirty="0">
                <a:latin typeface="Times New Roman"/>
                <a:cs typeface="Times New Roman"/>
              </a:rPr>
              <a:t> </a:t>
            </a:r>
            <a:r>
              <a:rPr lang="en-US" sz="2000" i="1" dirty="0" err="1">
                <a:latin typeface="Times New Roman"/>
                <a:cs typeface="Times New Roman"/>
              </a:rPr>
              <a:t>thế</a:t>
            </a:r>
            <a:r>
              <a:rPr lang="en-US" sz="2000" i="1" dirty="0">
                <a:latin typeface="Times New Roman"/>
                <a:cs typeface="Times New Roman"/>
              </a:rPr>
              <a:t> </a:t>
            </a:r>
            <a:r>
              <a:rPr lang="en-US" sz="2000" i="1" dirty="0" err="1">
                <a:latin typeface="Times New Roman"/>
                <a:cs typeface="Times New Roman"/>
              </a:rPr>
              <a:t>hệ</a:t>
            </a:r>
            <a:r>
              <a:rPr lang="en-US" sz="2000" i="1" dirty="0">
                <a:latin typeface="Times New Roman"/>
                <a:cs typeface="Times New Roman"/>
              </a:rPr>
              <a:t> </a:t>
            </a:r>
            <a:r>
              <a:rPr lang="en-US" sz="2000" i="1" dirty="0" err="1">
                <a:latin typeface="Times New Roman"/>
                <a:cs typeface="Times New Roman"/>
              </a:rPr>
              <a:t>nhỏ</a:t>
            </a:r>
            <a:r>
              <a:rPr lang="en-US" sz="2000" i="1" dirty="0">
                <a:latin typeface="Times New Roman"/>
                <a:cs typeface="Times New Roman"/>
              </a:rPr>
              <a:t> </a:t>
            </a:r>
            <a:r>
              <a:rPr lang="en-US" sz="2000" i="1" dirty="0" err="1">
                <a:latin typeface="Times New Roman"/>
                <a:cs typeface="Times New Roman"/>
              </a:rPr>
              <a:t>hơn</a:t>
            </a:r>
            <a:r>
              <a:rPr lang="en-US" sz="2000" i="1" dirty="0">
                <a:latin typeface="Times New Roman"/>
                <a:cs typeface="Times New Roman"/>
              </a:rPr>
              <a:t> </a:t>
            </a:r>
            <a:r>
              <a:rPr lang="en-US" sz="2000" i="1" dirty="0" err="1">
                <a:latin typeface="Times New Roman"/>
                <a:cs typeface="Times New Roman"/>
              </a:rPr>
              <a:t>của</a:t>
            </a:r>
            <a:r>
              <a:rPr lang="en-US" sz="2000" i="1" dirty="0">
                <a:latin typeface="Times New Roman"/>
                <a:cs typeface="Times New Roman"/>
              </a:rPr>
              <a:t> </a:t>
            </a:r>
            <a:r>
              <a:rPr lang="en-US" sz="2000" i="1" dirty="0" err="1">
                <a:latin typeface="Times New Roman"/>
                <a:cs typeface="Times New Roman"/>
              </a:rPr>
              <a:t>khí</a:t>
            </a:r>
            <a:r>
              <a:rPr lang="en-US" sz="2000" i="1" dirty="0">
                <a:latin typeface="Times New Roman"/>
                <a:cs typeface="Times New Roman"/>
              </a:rPr>
              <a:t> </a:t>
            </a:r>
            <a:r>
              <a:rPr lang="en-US" sz="2000" i="1" dirty="0" err="1">
                <a:latin typeface="Times New Roman"/>
                <a:cs typeface="Times New Roman"/>
              </a:rPr>
              <a:t>quản</a:t>
            </a:r>
            <a:r>
              <a:rPr lang="en-US" sz="2000" i="1" dirty="0">
                <a:latin typeface="Times New Roman"/>
                <a:cs typeface="Times New Roman"/>
              </a:rPr>
              <a:t> </a:t>
            </a:r>
            <a:r>
              <a:rPr lang="en-US" sz="2000" i="1" dirty="0" err="1">
                <a:latin typeface="Times New Roman"/>
                <a:cs typeface="Times New Roman"/>
              </a:rPr>
              <a:t>tới</a:t>
            </a:r>
            <a:r>
              <a:rPr lang="en-US" sz="2000" i="1" dirty="0">
                <a:latin typeface="Times New Roman"/>
                <a:cs typeface="Times New Roman"/>
              </a:rPr>
              <a:t> </a:t>
            </a:r>
            <a:r>
              <a:rPr lang="en-US" sz="2000" i="1" dirty="0" err="1">
                <a:latin typeface="Times New Roman"/>
                <a:cs typeface="Times New Roman"/>
              </a:rPr>
              <a:t>tận</a:t>
            </a:r>
            <a:r>
              <a:rPr lang="en-US" sz="2000" i="1" dirty="0">
                <a:latin typeface="Times New Roman"/>
                <a:cs typeface="Times New Roman"/>
              </a:rPr>
              <a:t> </a:t>
            </a:r>
            <a:r>
              <a:rPr lang="en-US" sz="2000" i="1" dirty="0" err="1">
                <a:latin typeface="Times New Roman"/>
                <a:cs typeface="Times New Roman"/>
              </a:rPr>
              <a:t>cùng</a:t>
            </a:r>
            <a:r>
              <a:rPr lang="en-US" sz="2000" i="1" dirty="0">
                <a:latin typeface="Times New Roman"/>
                <a:cs typeface="Times New Roman"/>
              </a:rPr>
              <a:t> </a:t>
            </a:r>
            <a:r>
              <a:rPr lang="en-US" sz="2000" i="1" dirty="0" err="1">
                <a:latin typeface="Times New Roman"/>
                <a:cs typeface="Times New Roman"/>
              </a:rPr>
              <a:t>phế</a:t>
            </a:r>
            <a:r>
              <a:rPr lang="en-US" sz="2000" i="1" dirty="0">
                <a:latin typeface="Times New Roman"/>
                <a:cs typeface="Times New Roman"/>
              </a:rPr>
              <a:t> </a:t>
            </a:r>
            <a:r>
              <a:rPr lang="en-US" sz="2000" i="1" dirty="0" err="1">
                <a:latin typeface="Times New Roman"/>
                <a:cs typeface="Times New Roman"/>
              </a:rPr>
              <a:t>nang</a:t>
            </a:r>
            <a:r>
              <a:rPr lang="en-US" sz="2000" i="1" dirty="0">
                <a:latin typeface="Times New Roman"/>
                <a:cs typeface="Times New Roman"/>
              </a:rPr>
              <a:t>.)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000" dirty="0">
                <a:latin typeface="Times New Roman"/>
                <a:cs typeface="Times New Roman"/>
              </a:rPr>
              <a:t>2. Trao </a:t>
            </a:r>
            <a:r>
              <a:rPr lang="en-US" sz="2000" dirty="0" err="1">
                <a:latin typeface="Times New Roman"/>
                <a:cs typeface="Times New Roman"/>
              </a:rPr>
              <a:t>đổi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khi</a:t>
            </a:r>
            <a:r>
              <a:rPr lang="en-US" sz="2000" dirty="0">
                <a:latin typeface="Times New Roman"/>
                <a:cs typeface="Times New Roman"/>
              </a:rPr>
              <a:t>́ </a:t>
            </a:r>
            <a:r>
              <a:rPr lang="en-US" sz="2000" dirty="0" err="1">
                <a:latin typeface="Times New Roman"/>
                <a:cs typeface="Times New Roman"/>
              </a:rPr>
              <a:t>phổi</a:t>
            </a:r>
            <a:r>
              <a:rPr lang="en-US" sz="2000" dirty="0">
                <a:latin typeface="Times New Roman"/>
                <a:cs typeface="Times New Roman"/>
              </a:rPr>
              <a:t> (</a:t>
            </a:r>
            <a:r>
              <a:rPr lang="en-US" sz="2000" i="1" dirty="0" err="1">
                <a:latin typeface="Times New Roman"/>
                <a:cs typeface="Times New Roman"/>
              </a:rPr>
              <a:t>khí</a:t>
            </a:r>
            <a:r>
              <a:rPr lang="en-US" sz="2000" i="1" dirty="0">
                <a:latin typeface="Times New Roman"/>
                <a:cs typeface="Times New Roman"/>
              </a:rPr>
              <a:t> </a:t>
            </a:r>
            <a:r>
              <a:rPr lang="en-US" sz="2000" i="1" dirty="0" err="1">
                <a:latin typeface="Times New Roman"/>
                <a:cs typeface="Times New Roman"/>
              </a:rPr>
              <a:t>từ</a:t>
            </a:r>
            <a:r>
              <a:rPr lang="en-US" sz="2000" i="1" dirty="0">
                <a:latin typeface="Times New Roman"/>
                <a:cs typeface="Times New Roman"/>
              </a:rPr>
              <a:t> </a:t>
            </a:r>
            <a:r>
              <a:rPr lang="en-US" sz="2000" i="1" dirty="0" err="1">
                <a:latin typeface="Times New Roman"/>
                <a:cs typeface="Times New Roman"/>
              </a:rPr>
              <a:t>phế</a:t>
            </a:r>
            <a:r>
              <a:rPr lang="en-US" sz="2000" i="1" dirty="0">
                <a:latin typeface="Times New Roman"/>
                <a:cs typeface="Times New Roman"/>
              </a:rPr>
              <a:t> </a:t>
            </a:r>
            <a:r>
              <a:rPr lang="en-US" sz="2000" i="1" dirty="0" err="1">
                <a:latin typeface="Times New Roman"/>
                <a:cs typeface="Times New Roman"/>
              </a:rPr>
              <a:t>nang</a:t>
            </a:r>
            <a:r>
              <a:rPr lang="en-US" sz="2000" i="1" dirty="0">
                <a:latin typeface="Times New Roman"/>
                <a:cs typeface="Times New Roman"/>
              </a:rPr>
              <a:t> </a:t>
            </a:r>
            <a:r>
              <a:rPr lang="en-US" sz="2000" i="1" dirty="0" err="1">
                <a:latin typeface="Times New Roman"/>
                <a:cs typeface="Times New Roman"/>
              </a:rPr>
              <a:t>đi</a:t>
            </a:r>
            <a:r>
              <a:rPr lang="en-US" sz="2000" i="1" dirty="0">
                <a:latin typeface="Times New Roman"/>
                <a:cs typeface="Times New Roman"/>
              </a:rPr>
              <a:t> </a:t>
            </a:r>
            <a:r>
              <a:rPr lang="en-US" sz="2000" i="1" dirty="0" err="1">
                <a:latin typeface="Times New Roman"/>
                <a:cs typeface="Times New Roman"/>
              </a:rPr>
              <a:t>vào</a:t>
            </a:r>
            <a:r>
              <a:rPr lang="en-US" sz="2000" i="1" dirty="0">
                <a:latin typeface="Times New Roman"/>
                <a:cs typeface="Times New Roman"/>
              </a:rPr>
              <a:t> </a:t>
            </a:r>
            <a:r>
              <a:rPr lang="en-US" sz="2000" i="1" dirty="0" err="1">
                <a:latin typeface="Times New Roman"/>
                <a:cs typeface="Times New Roman"/>
              </a:rPr>
              <a:t>máu</a:t>
            </a:r>
            <a:r>
              <a:rPr lang="en-US" sz="2000" i="1" dirty="0">
                <a:latin typeface="Times New Roman"/>
                <a:cs typeface="Times New Roman"/>
              </a:rPr>
              <a:t>, CO2 </a:t>
            </a:r>
            <a:r>
              <a:rPr lang="en-US" sz="2000" i="1" dirty="0" err="1">
                <a:latin typeface="Times New Roman"/>
                <a:cs typeface="Times New Roman"/>
              </a:rPr>
              <a:t>từ</a:t>
            </a:r>
            <a:r>
              <a:rPr lang="en-US" sz="2000" i="1" dirty="0">
                <a:latin typeface="Times New Roman"/>
                <a:cs typeface="Times New Roman"/>
              </a:rPr>
              <a:t> </a:t>
            </a:r>
            <a:r>
              <a:rPr lang="en-US" sz="2000" i="1" dirty="0" err="1">
                <a:latin typeface="Times New Roman"/>
                <a:cs typeface="Times New Roman"/>
              </a:rPr>
              <a:t>máu</a:t>
            </a:r>
            <a:r>
              <a:rPr lang="en-US" sz="2000" i="1" dirty="0">
                <a:latin typeface="Times New Roman"/>
                <a:cs typeface="Times New Roman"/>
              </a:rPr>
              <a:t> </a:t>
            </a:r>
            <a:r>
              <a:rPr lang="en-US" sz="2000" i="1" dirty="0" err="1">
                <a:latin typeface="Times New Roman"/>
                <a:cs typeface="Times New Roman"/>
              </a:rPr>
              <a:t>ra</a:t>
            </a:r>
            <a:r>
              <a:rPr lang="en-US" sz="2000" i="1" dirty="0">
                <a:latin typeface="Times New Roman"/>
                <a:cs typeface="Times New Roman"/>
              </a:rPr>
              <a:t> </a:t>
            </a:r>
            <a:r>
              <a:rPr lang="en-US" sz="2000" i="1" dirty="0" err="1">
                <a:latin typeface="Times New Roman"/>
                <a:cs typeface="Times New Roman"/>
              </a:rPr>
              <a:t>ngoài</a:t>
            </a:r>
            <a:r>
              <a:rPr lang="en-US" sz="2000" i="1" dirty="0">
                <a:latin typeface="Times New Roman"/>
                <a:cs typeface="Times New Roman"/>
              </a:rPr>
              <a:t>): </a:t>
            </a:r>
            <a:r>
              <a:rPr lang="en-US" sz="2000" i="1" dirty="0" err="1">
                <a:latin typeface="Times New Roman"/>
                <a:cs typeface="Times New Roman"/>
              </a:rPr>
              <a:t>khí</a:t>
            </a:r>
            <a:r>
              <a:rPr lang="en-US" sz="2000" i="1" dirty="0">
                <a:latin typeface="Times New Roman"/>
                <a:cs typeface="Times New Roman"/>
              </a:rPr>
              <a:t> </a:t>
            </a:r>
            <a:r>
              <a:rPr lang="en-US" sz="2000" i="1" dirty="0" err="1">
                <a:latin typeface="Times New Roman"/>
                <a:cs typeface="Times New Roman"/>
              </a:rPr>
              <a:t>đi</a:t>
            </a:r>
            <a:r>
              <a:rPr lang="en-US" sz="2000" i="1" dirty="0">
                <a:latin typeface="Times New Roman"/>
                <a:cs typeface="Times New Roman"/>
              </a:rPr>
              <a:t> </a:t>
            </a:r>
            <a:r>
              <a:rPr lang="en-US" sz="2000" i="1" dirty="0" err="1">
                <a:latin typeface="Times New Roman"/>
                <a:cs typeface="Times New Roman"/>
              </a:rPr>
              <a:t>vào</a:t>
            </a:r>
            <a:r>
              <a:rPr lang="en-US" sz="2000" i="1" dirty="0">
                <a:latin typeface="Times New Roman"/>
                <a:cs typeface="Times New Roman"/>
              </a:rPr>
              <a:t> </a:t>
            </a:r>
            <a:r>
              <a:rPr lang="en-US" sz="2000" i="1" dirty="0" err="1">
                <a:latin typeface="Times New Roman"/>
                <a:cs typeface="Times New Roman"/>
              </a:rPr>
              <a:t>phế</a:t>
            </a:r>
            <a:r>
              <a:rPr lang="en-US" sz="2000" i="1" dirty="0">
                <a:latin typeface="Times New Roman"/>
                <a:cs typeface="Times New Roman"/>
              </a:rPr>
              <a:t> </a:t>
            </a:r>
            <a:r>
              <a:rPr lang="en-US" sz="2000" i="1" dirty="0" err="1">
                <a:latin typeface="Times New Roman"/>
                <a:cs typeface="Times New Roman"/>
              </a:rPr>
              <a:t>nang</a:t>
            </a:r>
            <a:r>
              <a:rPr lang="en-US" sz="2000" i="1" dirty="0">
                <a:latin typeface="Times New Roman"/>
                <a:cs typeface="Times New Roman"/>
              </a:rPr>
              <a:t>, P </a:t>
            </a:r>
            <a:r>
              <a:rPr lang="en-US" sz="2000" i="1" dirty="0" err="1">
                <a:latin typeface="Times New Roman"/>
                <a:cs typeface="Times New Roman"/>
              </a:rPr>
              <a:t>phế</a:t>
            </a:r>
            <a:r>
              <a:rPr lang="en-US" sz="2000" i="1" dirty="0">
                <a:latin typeface="Times New Roman"/>
                <a:cs typeface="Times New Roman"/>
              </a:rPr>
              <a:t> </a:t>
            </a:r>
            <a:r>
              <a:rPr lang="en-US" sz="2000" i="1" dirty="0" err="1">
                <a:latin typeface="Times New Roman"/>
                <a:cs typeface="Times New Roman"/>
              </a:rPr>
              <a:t>nang</a:t>
            </a:r>
            <a:r>
              <a:rPr lang="en-US" sz="2000" i="1" dirty="0">
                <a:latin typeface="Times New Roman"/>
                <a:cs typeface="Times New Roman"/>
              </a:rPr>
              <a:t> </a:t>
            </a:r>
            <a:r>
              <a:rPr lang="en-US" sz="2000" i="1" dirty="0" err="1">
                <a:latin typeface="Times New Roman"/>
                <a:cs typeface="Times New Roman"/>
              </a:rPr>
              <a:t>lúc</a:t>
            </a:r>
            <a:r>
              <a:rPr lang="en-US" sz="2000" i="1" dirty="0">
                <a:latin typeface="Times New Roman"/>
                <a:cs typeface="Times New Roman"/>
              </a:rPr>
              <a:t> </a:t>
            </a:r>
            <a:r>
              <a:rPr lang="en-US" sz="2000" i="1" dirty="0" err="1">
                <a:latin typeface="Times New Roman"/>
                <a:cs typeface="Times New Roman"/>
              </a:rPr>
              <a:t>này</a:t>
            </a:r>
            <a:r>
              <a:rPr lang="en-US" sz="2000" i="1" dirty="0">
                <a:latin typeface="Times New Roman"/>
                <a:cs typeface="Times New Roman"/>
              </a:rPr>
              <a:t> </a:t>
            </a:r>
            <a:r>
              <a:rPr lang="en-US" sz="2000" i="1" dirty="0" err="1">
                <a:latin typeface="Times New Roman"/>
                <a:cs typeface="Times New Roman"/>
              </a:rPr>
              <a:t>tăng</a:t>
            </a:r>
            <a:r>
              <a:rPr lang="en-US" sz="2000" i="1" dirty="0">
                <a:latin typeface="Times New Roman"/>
                <a:cs typeface="Times New Roman"/>
              </a:rPr>
              <a:t> (95mmHg), </a:t>
            </a:r>
            <a:r>
              <a:rPr lang="en-US" sz="2000" i="1" dirty="0" err="1">
                <a:latin typeface="Times New Roman"/>
                <a:cs typeface="Times New Roman"/>
              </a:rPr>
              <a:t>vượt</a:t>
            </a:r>
            <a:r>
              <a:rPr lang="en-US" sz="2000" i="1" dirty="0">
                <a:latin typeface="Times New Roman"/>
                <a:cs typeface="Times New Roman"/>
              </a:rPr>
              <a:t> qua P </a:t>
            </a:r>
            <a:r>
              <a:rPr lang="en-US" sz="2000" i="1" dirty="0" err="1">
                <a:latin typeface="Times New Roman"/>
                <a:cs typeface="Times New Roman"/>
              </a:rPr>
              <a:t>mao</a:t>
            </a:r>
            <a:r>
              <a:rPr lang="en-US" sz="2000" i="1" dirty="0">
                <a:latin typeface="Times New Roman"/>
                <a:cs typeface="Times New Roman"/>
              </a:rPr>
              <a:t> </a:t>
            </a:r>
            <a:r>
              <a:rPr lang="en-US" sz="2000" i="1">
                <a:latin typeface="Times New Roman"/>
                <a:cs typeface="Times New Roman"/>
              </a:rPr>
              <a:t>mạch phổi</a:t>
            </a:r>
            <a:r>
              <a:rPr lang="en-US" sz="2000" i="1" dirty="0">
                <a:latin typeface="Times New Roman"/>
                <a:cs typeface="Times New Roman"/>
              </a:rPr>
              <a:t> (45mmHg). Theo </a:t>
            </a:r>
            <a:r>
              <a:rPr lang="en-US" sz="2000" i="1" dirty="0" err="1">
                <a:latin typeface="Times New Roman"/>
                <a:cs typeface="Times New Roman"/>
              </a:rPr>
              <a:t>cơ</a:t>
            </a:r>
            <a:r>
              <a:rPr lang="en-US" sz="2000" i="1" dirty="0">
                <a:latin typeface="Times New Roman"/>
                <a:cs typeface="Times New Roman"/>
              </a:rPr>
              <a:t> </a:t>
            </a:r>
            <a:r>
              <a:rPr lang="en-US" sz="2000" i="1" dirty="0" err="1">
                <a:latin typeface="Times New Roman"/>
                <a:cs typeface="Times New Roman"/>
              </a:rPr>
              <a:t>chế</a:t>
            </a:r>
            <a:r>
              <a:rPr lang="en-US" sz="2000" i="1" dirty="0">
                <a:latin typeface="Times New Roman"/>
                <a:cs typeface="Times New Roman"/>
              </a:rPr>
              <a:t> </a:t>
            </a:r>
            <a:r>
              <a:rPr lang="en-US" sz="2000" i="1" dirty="0" err="1">
                <a:latin typeface="Times New Roman"/>
                <a:cs typeface="Times New Roman"/>
              </a:rPr>
              <a:t>khuếch</a:t>
            </a:r>
            <a:r>
              <a:rPr lang="en-US" sz="2000" i="1" dirty="0">
                <a:latin typeface="Times New Roman"/>
                <a:cs typeface="Times New Roman"/>
              </a:rPr>
              <a:t> </a:t>
            </a:r>
            <a:r>
              <a:rPr lang="en-US" sz="2000" i="1" dirty="0" err="1">
                <a:latin typeface="Times New Roman"/>
                <a:cs typeface="Times New Roman"/>
              </a:rPr>
              <a:t>tán</a:t>
            </a:r>
            <a:r>
              <a:rPr lang="en-US" sz="2000" i="1" dirty="0">
                <a:latin typeface="Times New Roman"/>
                <a:cs typeface="Times New Roman"/>
              </a:rPr>
              <a:t>, O2 </a:t>
            </a:r>
            <a:r>
              <a:rPr lang="en-US" sz="2000" i="1" dirty="0" err="1">
                <a:latin typeface="Times New Roman"/>
                <a:cs typeface="Times New Roman"/>
              </a:rPr>
              <a:t>đi</a:t>
            </a:r>
            <a:r>
              <a:rPr lang="en-US" sz="2000" i="1" dirty="0">
                <a:latin typeface="Times New Roman"/>
                <a:cs typeface="Times New Roman"/>
              </a:rPr>
              <a:t> </a:t>
            </a:r>
            <a:r>
              <a:rPr lang="en-US" sz="2000" i="1" dirty="0" err="1">
                <a:latin typeface="Times New Roman"/>
                <a:cs typeface="Times New Roman"/>
              </a:rPr>
              <a:t>từ</a:t>
            </a:r>
            <a:r>
              <a:rPr lang="en-US" sz="2000" i="1" dirty="0">
                <a:latin typeface="Times New Roman"/>
                <a:cs typeface="Times New Roman"/>
              </a:rPr>
              <a:t> </a:t>
            </a:r>
            <a:r>
              <a:rPr lang="en-US" sz="2000" i="1" dirty="0" err="1">
                <a:latin typeface="Times New Roman"/>
                <a:cs typeface="Times New Roman"/>
              </a:rPr>
              <a:t>nơi</a:t>
            </a:r>
            <a:r>
              <a:rPr lang="en-US" sz="2000" i="1" dirty="0">
                <a:latin typeface="Times New Roman"/>
                <a:cs typeface="Times New Roman"/>
              </a:rPr>
              <a:t> </a:t>
            </a:r>
            <a:r>
              <a:rPr lang="en-US" sz="2000" i="1" dirty="0" err="1">
                <a:latin typeface="Times New Roman"/>
                <a:cs typeface="Times New Roman"/>
              </a:rPr>
              <a:t>có</a:t>
            </a:r>
            <a:r>
              <a:rPr lang="en-US" sz="2000" i="1" dirty="0">
                <a:latin typeface="Times New Roman"/>
                <a:cs typeface="Times New Roman"/>
              </a:rPr>
              <a:t> </a:t>
            </a:r>
            <a:r>
              <a:rPr lang="en-US" sz="2000" i="1" dirty="0" err="1">
                <a:latin typeface="Times New Roman"/>
                <a:cs typeface="Times New Roman"/>
              </a:rPr>
              <a:t>nồng</a:t>
            </a:r>
            <a:r>
              <a:rPr lang="en-US" sz="2000" i="1" dirty="0">
                <a:latin typeface="Times New Roman"/>
                <a:cs typeface="Times New Roman"/>
              </a:rPr>
              <a:t> </a:t>
            </a:r>
            <a:r>
              <a:rPr lang="en-US" sz="2000" i="1" dirty="0" err="1">
                <a:latin typeface="Times New Roman"/>
                <a:cs typeface="Times New Roman"/>
              </a:rPr>
              <a:t>độ</a:t>
            </a:r>
            <a:r>
              <a:rPr lang="en-US" sz="2000" i="1" dirty="0">
                <a:latin typeface="Times New Roman"/>
                <a:cs typeface="Times New Roman"/>
              </a:rPr>
              <a:t> </a:t>
            </a:r>
            <a:r>
              <a:rPr lang="en-US" sz="2000" i="1" dirty="0" err="1">
                <a:latin typeface="Times New Roman"/>
                <a:cs typeface="Times New Roman"/>
              </a:rPr>
              <a:t>vào</a:t>
            </a:r>
            <a:r>
              <a:rPr lang="en-US" sz="2000" i="1" dirty="0">
                <a:latin typeface="Times New Roman"/>
                <a:cs typeface="Times New Roman"/>
              </a:rPr>
              <a:t> qua </a:t>
            </a:r>
            <a:r>
              <a:rPr lang="en-US" sz="2000" i="1" dirty="0" err="1">
                <a:latin typeface="Times New Roman"/>
                <a:cs typeface="Times New Roman"/>
              </a:rPr>
              <a:t>nơi</a:t>
            </a:r>
            <a:r>
              <a:rPr lang="en-US" sz="2000" i="1" dirty="0">
                <a:latin typeface="Times New Roman"/>
                <a:cs typeface="Times New Roman"/>
              </a:rPr>
              <a:t> </a:t>
            </a:r>
            <a:r>
              <a:rPr lang="en-US" sz="2000" i="1" dirty="0" err="1">
                <a:latin typeface="Times New Roman"/>
                <a:cs typeface="Times New Roman"/>
              </a:rPr>
              <a:t>có</a:t>
            </a:r>
            <a:r>
              <a:rPr lang="en-US" sz="2000" i="1" dirty="0">
                <a:latin typeface="Times New Roman"/>
                <a:cs typeface="Times New Roman"/>
              </a:rPr>
              <a:t> </a:t>
            </a:r>
            <a:r>
              <a:rPr lang="en-US" sz="2000" i="1" dirty="0" err="1">
                <a:latin typeface="Times New Roman"/>
                <a:cs typeface="Times New Roman"/>
              </a:rPr>
              <a:t>nồng</a:t>
            </a:r>
            <a:r>
              <a:rPr lang="en-US" sz="2000" i="1" dirty="0">
                <a:latin typeface="Times New Roman"/>
                <a:cs typeface="Times New Roman"/>
              </a:rPr>
              <a:t> </a:t>
            </a:r>
            <a:r>
              <a:rPr lang="en-US" sz="2000" i="1" dirty="0" err="1">
                <a:latin typeface="Times New Roman"/>
                <a:cs typeface="Times New Roman"/>
              </a:rPr>
              <a:t>độ</a:t>
            </a:r>
            <a:r>
              <a:rPr lang="en-US" sz="2000" i="1" dirty="0">
                <a:latin typeface="Times New Roman"/>
                <a:cs typeface="Times New Roman"/>
              </a:rPr>
              <a:t> </a:t>
            </a:r>
            <a:r>
              <a:rPr lang="en-US" sz="2000" i="1" dirty="0" err="1">
                <a:latin typeface="Times New Roman"/>
                <a:cs typeface="Times New Roman"/>
              </a:rPr>
              <a:t>thấp</a:t>
            </a:r>
            <a:r>
              <a:rPr lang="en-US" sz="2000" i="1" dirty="0">
                <a:latin typeface="Times New Roman"/>
                <a:cs typeface="Times New Roman"/>
              </a:rPr>
              <a:t> =&gt; O2 </a:t>
            </a:r>
            <a:r>
              <a:rPr lang="en-US" sz="2000" i="1" dirty="0" err="1">
                <a:latin typeface="Times New Roman"/>
                <a:cs typeface="Times New Roman"/>
              </a:rPr>
              <a:t>sẽ</a:t>
            </a:r>
            <a:r>
              <a:rPr lang="en-US" sz="2000" i="1" dirty="0">
                <a:latin typeface="Times New Roman"/>
                <a:cs typeface="Times New Roman"/>
              </a:rPr>
              <a:t> </a:t>
            </a:r>
            <a:r>
              <a:rPr lang="en-US" sz="2000" i="1" dirty="0" err="1">
                <a:latin typeface="Times New Roman"/>
                <a:cs typeface="Times New Roman"/>
              </a:rPr>
              <a:t>vào</a:t>
            </a:r>
            <a:r>
              <a:rPr lang="en-US" sz="2000" i="1" dirty="0">
                <a:latin typeface="Times New Roman"/>
                <a:cs typeface="Times New Roman"/>
              </a:rPr>
              <a:t> </a:t>
            </a:r>
            <a:r>
              <a:rPr lang="en-US" sz="2000" i="1" dirty="0" err="1">
                <a:latin typeface="Times New Roman"/>
                <a:cs typeface="Times New Roman"/>
              </a:rPr>
              <a:t>mao</a:t>
            </a:r>
            <a:r>
              <a:rPr lang="en-US" sz="2000" i="1" dirty="0">
                <a:latin typeface="Times New Roman"/>
                <a:cs typeface="Times New Roman"/>
              </a:rPr>
              <a:t> </a:t>
            </a:r>
            <a:r>
              <a:rPr lang="en-US" sz="2000" i="1" dirty="0" err="1">
                <a:latin typeface="Times New Roman"/>
                <a:cs typeface="Times New Roman"/>
              </a:rPr>
              <a:t>mạch</a:t>
            </a:r>
            <a:r>
              <a:rPr lang="en-US" sz="2000" i="1" dirty="0">
                <a:latin typeface="Times New Roman"/>
                <a:cs typeface="Times New Roman"/>
              </a:rPr>
              <a:t>. </a:t>
            </a:r>
            <a:r>
              <a:rPr lang="en-US" sz="2000" i="1" dirty="0" err="1">
                <a:latin typeface="Times New Roman"/>
                <a:cs typeface="Times New Roman"/>
              </a:rPr>
              <a:t>Ngược</a:t>
            </a:r>
            <a:r>
              <a:rPr lang="en-US" sz="2000" i="1" dirty="0">
                <a:latin typeface="Times New Roman"/>
                <a:cs typeface="Times New Roman"/>
              </a:rPr>
              <a:t> </a:t>
            </a:r>
            <a:r>
              <a:rPr lang="en-US" sz="2000" i="1" dirty="0" err="1">
                <a:latin typeface="Times New Roman"/>
                <a:cs typeface="Times New Roman"/>
              </a:rPr>
              <a:t>lại</a:t>
            </a:r>
            <a:r>
              <a:rPr lang="en-US" sz="2000" i="1" dirty="0">
                <a:latin typeface="Times New Roman"/>
                <a:cs typeface="Times New Roman"/>
              </a:rPr>
              <a:t>, </a:t>
            </a:r>
            <a:r>
              <a:rPr lang="en-US" sz="2000" i="1" dirty="0" err="1">
                <a:latin typeface="Times New Roman"/>
                <a:cs typeface="Times New Roman"/>
              </a:rPr>
              <a:t>lúc</a:t>
            </a:r>
            <a:r>
              <a:rPr lang="en-US" sz="2000" i="1" dirty="0">
                <a:latin typeface="Times New Roman"/>
                <a:cs typeface="Times New Roman"/>
              </a:rPr>
              <a:t> </a:t>
            </a:r>
            <a:r>
              <a:rPr lang="en-US" sz="2000" i="1" dirty="0" err="1">
                <a:latin typeface="Times New Roman"/>
                <a:cs typeface="Times New Roman"/>
              </a:rPr>
              <a:t>này</a:t>
            </a:r>
            <a:r>
              <a:rPr lang="en-US" sz="2000" i="1" dirty="0">
                <a:latin typeface="Times New Roman"/>
                <a:cs typeface="Times New Roman"/>
              </a:rPr>
              <a:t> </a:t>
            </a:r>
            <a:r>
              <a:rPr lang="en-US" sz="2000" i="1" dirty="0" err="1">
                <a:latin typeface="Times New Roman"/>
                <a:cs typeface="Times New Roman"/>
              </a:rPr>
              <a:t>nồng</a:t>
            </a:r>
            <a:r>
              <a:rPr lang="en-US" sz="2000" i="1" dirty="0">
                <a:latin typeface="Times New Roman"/>
                <a:cs typeface="Times New Roman"/>
              </a:rPr>
              <a:t> </a:t>
            </a:r>
            <a:r>
              <a:rPr lang="en-US" sz="2000" i="1" dirty="0" err="1">
                <a:latin typeface="Times New Roman"/>
                <a:cs typeface="Times New Roman"/>
              </a:rPr>
              <a:t>độ</a:t>
            </a:r>
            <a:r>
              <a:rPr lang="en-US" sz="2000" i="1" dirty="0">
                <a:latin typeface="Times New Roman"/>
                <a:cs typeface="Times New Roman"/>
              </a:rPr>
              <a:t> CO2 </a:t>
            </a:r>
            <a:r>
              <a:rPr lang="en-US" sz="2000" i="1" dirty="0" err="1">
                <a:latin typeface="Times New Roman"/>
                <a:cs typeface="Times New Roman"/>
              </a:rPr>
              <a:t>tại</a:t>
            </a:r>
            <a:r>
              <a:rPr lang="en-US" sz="2000" i="1" dirty="0">
                <a:latin typeface="Times New Roman"/>
                <a:cs typeface="Times New Roman"/>
              </a:rPr>
              <a:t> </a:t>
            </a:r>
            <a:r>
              <a:rPr lang="en-US" sz="2000" i="1" dirty="0" err="1">
                <a:latin typeface="Times New Roman"/>
                <a:cs typeface="Times New Roman"/>
              </a:rPr>
              <a:t>mao</a:t>
            </a:r>
            <a:r>
              <a:rPr lang="en-US" sz="2000" i="1" dirty="0">
                <a:latin typeface="Times New Roman"/>
                <a:cs typeface="Times New Roman"/>
              </a:rPr>
              <a:t> </a:t>
            </a:r>
            <a:r>
              <a:rPr lang="en-US" sz="2000" i="1" dirty="0" err="1">
                <a:latin typeface="Times New Roman"/>
                <a:cs typeface="Times New Roman"/>
              </a:rPr>
              <a:t>mạch</a:t>
            </a:r>
            <a:r>
              <a:rPr lang="en-US" sz="2000" i="1" dirty="0">
                <a:latin typeface="Times New Roman"/>
                <a:cs typeface="Times New Roman"/>
              </a:rPr>
              <a:t> </a:t>
            </a:r>
            <a:r>
              <a:rPr lang="en-US" sz="2000" i="1" dirty="0" err="1">
                <a:latin typeface="Times New Roman"/>
                <a:cs typeface="Times New Roman"/>
              </a:rPr>
              <a:t>đang</a:t>
            </a:r>
            <a:r>
              <a:rPr lang="en-US" sz="2000" i="1" dirty="0">
                <a:latin typeface="Times New Roman"/>
                <a:cs typeface="Times New Roman"/>
              </a:rPr>
              <a:t> </a:t>
            </a:r>
            <a:r>
              <a:rPr lang="en-US" sz="2000" i="1" dirty="0" err="1">
                <a:latin typeface="Times New Roman"/>
                <a:cs typeface="Times New Roman"/>
              </a:rPr>
              <a:t>cao</a:t>
            </a:r>
            <a:r>
              <a:rPr lang="en-US" sz="2000" i="1" dirty="0">
                <a:latin typeface="Times New Roman"/>
                <a:cs typeface="Times New Roman"/>
              </a:rPr>
              <a:t>, </a:t>
            </a:r>
            <a:r>
              <a:rPr lang="en-US" sz="2000" i="1" dirty="0" err="1">
                <a:latin typeface="Times New Roman"/>
                <a:cs typeface="Times New Roman"/>
              </a:rPr>
              <a:t>cao</a:t>
            </a:r>
            <a:r>
              <a:rPr lang="en-US" sz="2000" i="1" dirty="0">
                <a:latin typeface="Times New Roman"/>
                <a:cs typeface="Times New Roman"/>
              </a:rPr>
              <a:t> </a:t>
            </a:r>
            <a:r>
              <a:rPr lang="en-US" sz="2000" i="1" dirty="0" err="1">
                <a:latin typeface="Times New Roman"/>
                <a:cs typeface="Times New Roman"/>
              </a:rPr>
              <a:t>hơn</a:t>
            </a:r>
            <a:r>
              <a:rPr lang="en-US" sz="2000" i="1" dirty="0">
                <a:latin typeface="Times New Roman"/>
                <a:cs typeface="Times New Roman"/>
              </a:rPr>
              <a:t> </a:t>
            </a:r>
            <a:r>
              <a:rPr lang="en-US" sz="2000" i="1" dirty="0" err="1">
                <a:latin typeface="Times New Roman"/>
                <a:cs typeface="Times New Roman"/>
              </a:rPr>
              <a:t>nồng</a:t>
            </a:r>
            <a:r>
              <a:rPr lang="en-US" sz="2000" i="1" dirty="0">
                <a:latin typeface="Times New Roman"/>
                <a:cs typeface="Times New Roman"/>
              </a:rPr>
              <a:t> </a:t>
            </a:r>
            <a:r>
              <a:rPr lang="en-US" sz="2000" i="1" dirty="0" err="1">
                <a:latin typeface="Times New Roman"/>
                <a:cs typeface="Times New Roman"/>
              </a:rPr>
              <a:t>độ</a:t>
            </a:r>
            <a:r>
              <a:rPr lang="en-US" sz="2000" i="1" dirty="0">
                <a:latin typeface="Times New Roman"/>
                <a:cs typeface="Times New Roman"/>
              </a:rPr>
              <a:t> CO2 </a:t>
            </a:r>
            <a:r>
              <a:rPr lang="en-US" sz="2000" i="1" dirty="0" err="1">
                <a:latin typeface="Times New Roman"/>
                <a:cs typeface="Times New Roman"/>
              </a:rPr>
              <a:t>tại</a:t>
            </a:r>
            <a:r>
              <a:rPr lang="en-US" sz="2000" i="1" dirty="0">
                <a:latin typeface="Times New Roman"/>
                <a:cs typeface="Times New Roman"/>
              </a:rPr>
              <a:t> </a:t>
            </a:r>
            <a:r>
              <a:rPr lang="en-US" sz="2000" i="1" dirty="0" err="1">
                <a:latin typeface="Times New Roman"/>
                <a:cs typeface="Times New Roman"/>
              </a:rPr>
              <a:t>phế</a:t>
            </a:r>
            <a:r>
              <a:rPr lang="en-US" sz="2000" i="1" dirty="0">
                <a:latin typeface="Times New Roman"/>
                <a:cs typeface="Times New Roman"/>
              </a:rPr>
              <a:t> </a:t>
            </a:r>
            <a:r>
              <a:rPr lang="en-US" sz="2000" i="1" dirty="0" err="1">
                <a:latin typeface="Times New Roman"/>
                <a:cs typeface="Times New Roman"/>
              </a:rPr>
              <a:t>nang</a:t>
            </a:r>
            <a:r>
              <a:rPr lang="en-US" sz="2000" i="1" dirty="0">
                <a:latin typeface="Times New Roman"/>
                <a:cs typeface="Times New Roman"/>
              </a:rPr>
              <a:t> =&gt; CO2 </a:t>
            </a:r>
            <a:r>
              <a:rPr lang="en-US" sz="2000" i="1" dirty="0" err="1">
                <a:latin typeface="Times New Roman"/>
                <a:cs typeface="Times New Roman"/>
              </a:rPr>
              <a:t>vào</a:t>
            </a:r>
            <a:r>
              <a:rPr lang="en-US" sz="2000" i="1" dirty="0">
                <a:latin typeface="Times New Roman"/>
                <a:cs typeface="Times New Roman"/>
              </a:rPr>
              <a:t> </a:t>
            </a:r>
            <a:r>
              <a:rPr lang="en-US" sz="2000" i="1" dirty="0" err="1">
                <a:latin typeface="Times New Roman"/>
                <a:cs typeface="Times New Roman"/>
              </a:rPr>
              <a:t>phế</a:t>
            </a:r>
            <a:r>
              <a:rPr lang="en-US" sz="2000" i="1" dirty="0">
                <a:latin typeface="Times New Roman"/>
                <a:cs typeface="Times New Roman"/>
              </a:rPr>
              <a:t> </a:t>
            </a:r>
            <a:r>
              <a:rPr lang="en-US" sz="2000" i="1" dirty="0" err="1">
                <a:latin typeface="Times New Roman"/>
                <a:cs typeface="Times New Roman"/>
              </a:rPr>
              <a:t>nang</a:t>
            </a:r>
            <a:r>
              <a:rPr lang="en-US" sz="2000" i="1" dirty="0">
                <a:latin typeface="Times New Roman"/>
                <a:cs typeface="Times New Roman"/>
              </a:rPr>
              <a:t>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000" dirty="0">
                <a:latin typeface="Times New Roman"/>
                <a:cs typeface="Times New Roman"/>
              </a:rPr>
              <a:t>3. </a:t>
            </a:r>
            <a:r>
              <a:rPr lang="en-US" sz="2000" dirty="0" err="1">
                <a:latin typeface="Times New Roman"/>
                <a:cs typeface="Times New Roman"/>
              </a:rPr>
              <a:t>Vận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chuyển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khi</a:t>
            </a:r>
            <a:r>
              <a:rPr lang="en-US" sz="2000" dirty="0">
                <a:latin typeface="Times New Roman"/>
                <a:cs typeface="Times New Roman"/>
              </a:rPr>
              <a:t>́ (</a:t>
            </a:r>
            <a:r>
              <a:rPr lang="en-US" sz="2000" i="1" dirty="0">
                <a:latin typeface="Times New Roman"/>
                <a:cs typeface="Times New Roman"/>
              </a:rPr>
              <a:t>O2 </a:t>
            </a:r>
            <a:r>
              <a:rPr lang="en-US" sz="2000" i="1" dirty="0" err="1">
                <a:latin typeface="Times New Roman"/>
                <a:cs typeface="Times New Roman"/>
              </a:rPr>
              <a:t>vận</a:t>
            </a:r>
            <a:r>
              <a:rPr lang="en-US" sz="2000" i="1" dirty="0">
                <a:latin typeface="Times New Roman"/>
                <a:cs typeface="Times New Roman"/>
              </a:rPr>
              <a:t> </a:t>
            </a:r>
            <a:r>
              <a:rPr lang="en-US" sz="2000" i="1" dirty="0" err="1">
                <a:latin typeface="Times New Roman"/>
                <a:cs typeface="Times New Roman"/>
              </a:rPr>
              <a:t>chuyển</a:t>
            </a:r>
            <a:r>
              <a:rPr lang="en-US" sz="2000" i="1" dirty="0">
                <a:latin typeface="Times New Roman"/>
                <a:cs typeface="Times New Roman"/>
              </a:rPr>
              <a:t> </a:t>
            </a:r>
            <a:r>
              <a:rPr lang="en-US" sz="2000" i="1" dirty="0" err="1">
                <a:latin typeface="Times New Roman"/>
                <a:cs typeface="Times New Roman"/>
              </a:rPr>
              <a:t>vào</a:t>
            </a:r>
            <a:r>
              <a:rPr lang="en-US" sz="2000" i="1" dirty="0">
                <a:latin typeface="Times New Roman"/>
                <a:cs typeface="Times New Roman"/>
              </a:rPr>
              <a:t> </a:t>
            </a:r>
            <a:r>
              <a:rPr lang="en-US" sz="2000" i="1" dirty="0" err="1">
                <a:latin typeface="Times New Roman"/>
                <a:cs typeface="Times New Roman"/>
              </a:rPr>
              <a:t>máu</a:t>
            </a:r>
            <a:r>
              <a:rPr lang="en-US" sz="2000" i="1" dirty="0">
                <a:latin typeface="Times New Roman"/>
                <a:cs typeface="Times New Roman"/>
              </a:rPr>
              <a:t> </a:t>
            </a:r>
            <a:r>
              <a:rPr lang="en-US" sz="2000" i="1" dirty="0" err="1">
                <a:latin typeface="Times New Roman"/>
                <a:cs typeface="Times New Roman"/>
              </a:rPr>
              <a:t>nhở</a:t>
            </a:r>
            <a:r>
              <a:rPr lang="en-US" sz="2000" i="1" dirty="0">
                <a:latin typeface="Times New Roman"/>
                <a:cs typeface="Times New Roman"/>
              </a:rPr>
              <a:t> hemoglobin </a:t>
            </a:r>
            <a:r>
              <a:rPr lang="en-US" sz="2000" i="1" dirty="0" err="1">
                <a:latin typeface="Times New Roman"/>
                <a:cs typeface="Times New Roman"/>
              </a:rPr>
              <a:t>đi</a:t>
            </a:r>
            <a:r>
              <a:rPr lang="en-US" sz="2000" i="1" dirty="0">
                <a:latin typeface="Times New Roman"/>
                <a:cs typeface="Times New Roman"/>
              </a:rPr>
              <a:t> </a:t>
            </a:r>
            <a:r>
              <a:rPr lang="en-US" sz="2000" i="1" dirty="0" err="1">
                <a:latin typeface="Times New Roman"/>
                <a:cs typeface="Times New Roman"/>
              </a:rPr>
              <a:t>tới</a:t>
            </a:r>
            <a:r>
              <a:rPr lang="en-US" sz="2000" i="1" dirty="0">
                <a:latin typeface="Times New Roman"/>
                <a:cs typeface="Times New Roman"/>
              </a:rPr>
              <a:t> </a:t>
            </a:r>
            <a:r>
              <a:rPr lang="en-US" sz="2000" i="1" dirty="0" err="1">
                <a:latin typeface="Times New Roman"/>
                <a:cs typeface="Times New Roman"/>
              </a:rPr>
              <a:t>cơ</a:t>
            </a:r>
            <a:r>
              <a:rPr lang="en-US" sz="2000" i="1" dirty="0">
                <a:latin typeface="Times New Roman"/>
                <a:cs typeface="Times New Roman"/>
              </a:rPr>
              <a:t> </a:t>
            </a:r>
            <a:r>
              <a:rPr lang="en-US" sz="2000" i="1" dirty="0" err="1">
                <a:latin typeface="Times New Roman"/>
                <a:cs typeface="Times New Roman"/>
              </a:rPr>
              <a:t>quan</a:t>
            </a:r>
            <a:r>
              <a:rPr lang="en-US" sz="2000" dirty="0">
                <a:latin typeface="Times New Roman"/>
                <a:cs typeface="Times New Roman"/>
              </a:rPr>
              <a:t>)</a:t>
            </a:r>
            <a:endParaRPr lang="en-US" sz="2000" i="1" dirty="0">
              <a:latin typeface="Times New Roman"/>
              <a:cs typeface="Times New Roman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2000" dirty="0">
                <a:latin typeface="Times New Roman"/>
                <a:cs typeface="Times New Roman"/>
              </a:rPr>
              <a:t>4. Trao </a:t>
            </a:r>
            <a:r>
              <a:rPr lang="en-US" sz="2000" dirty="0" err="1">
                <a:latin typeface="Times New Roman"/>
                <a:cs typeface="Times New Roman"/>
              </a:rPr>
              <a:t>đổi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khí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tại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mô</a:t>
            </a:r>
            <a:r>
              <a:rPr lang="en-US" sz="2000" dirty="0">
                <a:latin typeface="Times New Roman"/>
                <a:cs typeface="Times New Roman"/>
              </a:rPr>
              <a:t> (</a:t>
            </a:r>
            <a:r>
              <a:rPr lang="en-US" sz="2000" i="1" dirty="0" err="1">
                <a:latin typeface="Times New Roman"/>
                <a:cs typeface="Times New Roman"/>
              </a:rPr>
              <a:t>giao</a:t>
            </a:r>
            <a:r>
              <a:rPr lang="en-US" sz="2000" i="1" dirty="0">
                <a:latin typeface="Times New Roman"/>
                <a:cs typeface="Times New Roman"/>
              </a:rPr>
              <a:t> O2 </a:t>
            </a:r>
            <a:r>
              <a:rPr lang="en-US" sz="2000" i="1" dirty="0" err="1">
                <a:latin typeface="Times New Roman"/>
                <a:cs typeface="Times New Roman"/>
              </a:rPr>
              <a:t>cho</a:t>
            </a:r>
            <a:r>
              <a:rPr lang="en-US" sz="2000" i="1" dirty="0">
                <a:latin typeface="Times New Roman"/>
                <a:cs typeface="Times New Roman"/>
              </a:rPr>
              <a:t> </a:t>
            </a:r>
            <a:r>
              <a:rPr lang="en-US" sz="2000" i="1" dirty="0" err="1">
                <a:latin typeface="Times New Roman"/>
                <a:cs typeface="Times New Roman"/>
              </a:rPr>
              <a:t>mô</a:t>
            </a:r>
            <a:r>
              <a:rPr lang="en-US" sz="2000" i="1" dirty="0">
                <a:latin typeface="Times New Roman"/>
                <a:cs typeface="Times New Roman"/>
              </a:rPr>
              <a:t> </a:t>
            </a:r>
            <a:r>
              <a:rPr lang="en-US" sz="2000" i="1" dirty="0" err="1">
                <a:latin typeface="Times New Roman"/>
                <a:cs typeface="Times New Roman"/>
              </a:rPr>
              <a:t>để</a:t>
            </a:r>
            <a:r>
              <a:rPr lang="en-US" sz="2000" i="1" dirty="0">
                <a:latin typeface="Times New Roman"/>
                <a:cs typeface="Times New Roman"/>
              </a:rPr>
              <a:t> </a:t>
            </a:r>
            <a:r>
              <a:rPr lang="en-US" sz="2000" i="1" dirty="0" err="1">
                <a:latin typeface="Times New Roman"/>
                <a:cs typeface="Times New Roman"/>
              </a:rPr>
              <a:t>mô</a:t>
            </a:r>
            <a:r>
              <a:rPr lang="en-US" sz="2000" i="1" dirty="0">
                <a:latin typeface="Times New Roman"/>
                <a:cs typeface="Times New Roman"/>
              </a:rPr>
              <a:t> </a:t>
            </a:r>
            <a:r>
              <a:rPr lang="en-US" sz="2000" i="1" dirty="0" err="1">
                <a:latin typeface="Times New Roman"/>
                <a:cs typeface="Times New Roman"/>
              </a:rPr>
              <a:t>thực</a:t>
            </a:r>
            <a:r>
              <a:rPr lang="en-US" sz="2000" i="1" dirty="0">
                <a:latin typeface="Times New Roman"/>
                <a:cs typeface="Times New Roman"/>
              </a:rPr>
              <a:t> </a:t>
            </a:r>
            <a:r>
              <a:rPr lang="en-US" sz="2000" i="1" dirty="0" err="1">
                <a:latin typeface="Times New Roman"/>
                <a:cs typeface="Times New Roman"/>
              </a:rPr>
              <a:t>hiện</a:t>
            </a:r>
            <a:r>
              <a:rPr lang="en-US" sz="2000" i="1" dirty="0">
                <a:latin typeface="Times New Roman"/>
                <a:cs typeface="Times New Roman"/>
              </a:rPr>
              <a:t> </a:t>
            </a:r>
            <a:r>
              <a:rPr lang="en-US" sz="2000" i="1" dirty="0" err="1">
                <a:latin typeface="Times New Roman"/>
                <a:cs typeface="Times New Roman"/>
              </a:rPr>
              <a:t>hô</a:t>
            </a:r>
            <a:r>
              <a:rPr lang="en-US" sz="2000" i="1" dirty="0">
                <a:latin typeface="Times New Roman"/>
                <a:cs typeface="Times New Roman"/>
              </a:rPr>
              <a:t> </a:t>
            </a:r>
            <a:r>
              <a:rPr lang="en-US" sz="2000" i="1" dirty="0" err="1">
                <a:latin typeface="Times New Roman"/>
                <a:cs typeface="Times New Roman"/>
              </a:rPr>
              <a:t>hấp</a:t>
            </a:r>
            <a:r>
              <a:rPr lang="en-US" sz="2000" i="1" dirty="0">
                <a:latin typeface="Times New Roman"/>
                <a:cs typeface="Times New Roman"/>
              </a:rPr>
              <a:t> </a:t>
            </a:r>
            <a:r>
              <a:rPr lang="en-US" sz="2000" i="1" dirty="0" err="1">
                <a:latin typeface="Times New Roman"/>
                <a:cs typeface="Times New Roman"/>
              </a:rPr>
              <a:t>tế</a:t>
            </a:r>
            <a:r>
              <a:rPr lang="en-US" sz="2000" i="1" dirty="0">
                <a:latin typeface="Times New Roman"/>
                <a:cs typeface="Times New Roman"/>
              </a:rPr>
              <a:t> </a:t>
            </a:r>
            <a:r>
              <a:rPr lang="en-US" sz="2000" i="1" dirty="0" err="1">
                <a:latin typeface="Times New Roman"/>
                <a:cs typeface="Times New Roman"/>
              </a:rPr>
              <a:t>bào</a:t>
            </a:r>
            <a:r>
              <a:rPr lang="en-US" sz="2000" dirty="0">
                <a:latin typeface="Times New Roman"/>
                <a:cs typeface="Times New Roman"/>
              </a:rPr>
              <a:t>)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378" name="Picture 2" descr="anh11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763713" y="-123825"/>
            <a:ext cx="5867400" cy="6981825"/>
          </a:xfrm>
          <a:prstGeom prst="rect">
            <a:avLst/>
          </a:prstGeom>
          <a:noFill/>
          <a:ln w="0">
            <a:noFill/>
            <a:miter lim="800000"/>
            <a:headEnd/>
            <a:tailEnd/>
          </a:ln>
        </p:spPr>
      </p:pic>
      <p:sp>
        <p:nvSpPr>
          <p:cNvPr id="101379" name="Line 5"/>
          <p:cNvSpPr>
            <a:spLocks noChangeShapeType="1"/>
          </p:cNvSpPr>
          <p:nvPr/>
        </p:nvSpPr>
        <p:spPr bwMode="auto">
          <a:xfrm flipH="1" flipV="1">
            <a:off x="3109913" y="1500188"/>
            <a:ext cx="762000" cy="381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</a:ln>
        </p:spPr>
        <p:txBody>
          <a:bodyPr/>
          <a:lstStyle/>
          <a:p>
            <a:endParaRPr lang="en-US"/>
          </a:p>
        </p:txBody>
      </p:sp>
      <p:sp>
        <p:nvSpPr>
          <p:cNvPr id="101380" name="Text Box 6"/>
          <p:cNvSpPr txBox="1">
            <a:spLocks noChangeArrowheads="1"/>
          </p:cNvSpPr>
          <p:nvPr/>
        </p:nvSpPr>
        <p:spPr bwMode="auto">
          <a:xfrm>
            <a:off x="1702422" y="1196975"/>
            <a:ext cx="1433855" cy="30777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2000" b="1" dirty="0" err="1">
                <a:solidFill>
                  <a:srgbClr val="0000FF"/>
                </a:solidFill>
                <a:latin typeface="+mj-lt"/>
              </a:rPr>
              <a:t>Trao</a:t>
            </a:r>
            <a:r>
              <a:rPr lang="en-US" sz="2000" b="1" dirty="0">
                <a:solidFill>
                  <a:srgbClr val="0000FF"/>
                </a:solidFill>
                <a:latin typeface="+mj-lt"/>
              </a:rPr>
              <a:t> </a:t>
            </a:r>
            <a:r>
              <a:rPr lang="en-US" sz="2000" b="1" dirty="0" err="1">
                <a:solidFill>
                  <a:srgbClr val="0000FF"/>
                </a:solidFill>
                <a:latin typeface="+mj-lt"/>
              </a:rPr>
              <a:t>đổi</a:t>
            </a:r>
            <a:r>
              <a:rPr lang="en-US" sz="2000" b="1" dirty="0">
                <a:solidFill>
                  <a:srgbClr val="0000FF"/>
                </a:solidFill>
                <a:latin typeface="+mj-lt"/>
              </a:rPr>
              <a:t> </a:t>
            </a:r>
            <a:r>
              <a:rPr lang="en-US" sz="2000" b="1" dirty="0" err="1">
                <a:solidFill>
                  <a:srgbClr val="0000FF"/>
                </a:solidFill>
                <a:latin typeface="+mj-lt"/>
              </a:rPr>
              <a:t>khí</a:t>
            </a:r>
            <a:endParaRPr lang="en-US" sz="2000" b="1" dirty="0">
              <a:solidFill>
                <a:srgbClr val="0000FF"/>
              </a:solidFill>
              <a:latin typeface="+mj-lt"/>
            </a:endParaRPr>
          </a:p>
        </p:txBody>
      </p:sp>
      <p:sp>
        <p:nvSpPr>
          <p:cNvPr id="101381" name="Text Box 8"/>
          <p:cNvSpPr txBox="1">
            <a:spLocks noChangeArrowheads="1"/>
          </p:cNvSpPr>
          <p:nvPr/>
        </p:nvSpPr>
        <p:spPr bwMode="auto">
          <a:xfrm>
            <a:off x="3492500" y="2565400"/>
            <a:ext cx="2166938" cy="32387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algn="ctr">
              <a:lnSpc>
                <a:spcPct val="75000"/>
              </a:lnSpc>
            </a:pPr>
            <a:r>
              <a:rPr lang="en-US" sz="2000" b="1" dirty="0">
                <a:solidFill>
                  <a:srgbClr val="0000FF"/>
                </a:solidFill>
                <a:latin typeface=".VnTime" panose="020B7200000000000000" pitchFamily="34" charset="0"/>
              </a:rPr>
              <a:t>Mao </a:t>
            </a:r>
            <a:r>
              <a:rPr lang="en-US" sz="2000" b="1" dirty="0" err="1">
                <a:solidFill>
                  <a:srgbClr val="0000FF"/>
                </a:solidFill>
                <a:latin typeface=".VnTime" panose="020B7200000000000000" pitchFamily="34" charset="0"/>
              </a:rPr>
              <a:t>mạch</a:t>
            </a:r>
            <a:r>
              <a:rPr lang="en-US" sz="2000" b="1" dirty="0">
                <a:solidFill>
                  <a:srgbClr val="0000FF"/>
                </a:solidFill>
                <a:latin typeface=".VnTime" panose="020B7200000000000000" pitchFamily="34" charset="0"/>
              </a:rPr>
              <a:t> PN</a:t>
            </a:r>
          </a:p>
        </p:txBody>
      </p:sp>
      <p:sp>
        <p:nvSpPr>
          <p:cNvPr id="101382" name="Text Box 10"/>
          <p:cNvSpPr txBox="1">
            <a:spLocks noChangeArrowheads="1"/>
          </p:cNvSpPr>
          <p:nvPr/>
        </p:nvSpPr>
        <p:spPr bwMode="auto">
          <a:xfrm>
            <a:off x="3827463" y="4770438"/>
            <a:ext cx="1692275" cy="55399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algn="ctr">
              <a:lnSpc>
                <a:spcPct val="75000"/>
              </a:lnSpc>
            </a:pPr>
            <a:r>
              <a:rPr lang="en-US" sz="2000" b="1" dirty="0">
                <a:solidFill>
                  <a:srgbClr val="0000FF"/>
                </a:solidFill>
                <a:latin typeface=".VnTime" panose="020B7200000000000000" pitchFamily="34" charset="0"/>
              </a:rPr>
              <a:t>Mao </a:t>
            </a:r>
            <a:r>
              <a:rPr lang="en-US" sz="2000" b="1" dirty="0" err="1">
                <a:solidFill>
                  <a:srgbClr val="0000FF"/>
                </a:solidFill>
                <a:latin typeface=".VnTime" panose="020B7200000000000000" pitchFamily="34" charset="0"/>
              </a:rPr>
              <a:t>mạch</a:t>
            </a:r>
            <a:r>
              <a:rPr lang="en-US" sz="2000" b="1" dirty="0">
                <a:solidFill>
                  <a:srgbClr val="0000FF"/>
                </a:solidFill>
                <a:latin typeface=".VnTime" panose="020B7200000000000000" pitchFamily="34" charset="0"/>
              </a:rPr>
              <a:t> </a:t>
            </a:r>
          </a:p>
          <a:p>
            <a:pPr algn="ctr">
              <a:lnSpc>
                <a:spcPct val="75000"/>
              </a:lnSpc>
            </a:pPr>
            <a:r>
              <a:rPr lang="en-US" sz="2000" b="1" dirty="0" err="1">
                <a:solidFill>
                  <a:srgbClr val="0000FF"/>
                </a:solidFill>
                <a:latin typeface=".VnTime" panose="020B7200000000000000" pitchFamily="34" charset="0"/>
              </a:rPr>
              <a:t>mô</a:t>
            </a:r>
            <a:endParaRPr lang="en-US" sz="2000" b="1" dirty="0">
              <a:solidFill>
                <a:srgbClr val="0000FF"/>
              </a:solidFill>
              <a:latin typeface=".VnTime" panose="020B7200000000000000" pitchFamily="34" charset="0"/>
            </a:endParaRPr>
          </a:p>
        </p:txBody>
      </p:sp>
      <p:sp>
        <p:nvSpPr>
          <p:cNvPr id="101383" name="Text Box 11"/>
          <p:cNvSpPr txBox="1">
            <a:spLocks noChangeArrowheads="1"/>
          </p:cNvSpPr>
          <p:nvPr/>
        </p:nvSpPr>
        <p:spPr bwMode="auto">
          <a:xfrm>
            <a:off x="4949825" y="4121150"/>
            <a:ext cx="549275" cy="33813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algn="ctr"/>
            <a:r>
              <a:rPr lang="en-US" sz="1600" b="1">
                <a:solidFill>
                  <a:srgbClr val="0000FF"/>
                </a:solidFill>
                <a:latin typeface=".VnTime" panose="020B7200000000000000" pitchFamily="34" charset="0"/>
              </a:rPr>
              <a:t>Tim</a:t>
            </a:r>
          </a:p>
        </p:txBody>
      </p:sp>
      <p:sp>
        <p:nvSpPr>
          <p:cNvPr id="37" name="Oval 20"/>
          <p:cNvSpPr>
            <a:spLocks noChangeArrowheads="1"/>
          </p:cNvSpPr>
          <p:nvPr/>
        </p:nvSpPr>
        <p:spPr bwMode="auto">
          <a:xfrm>
            <a:off x="2286000" y="0"/>
            <a:ext cx="381000" cy="381000"/>
          </a:xfrm>
          <a:prstGeom prst="ellipse">
            <a:avLst/>
          </a:prstGeom>
          <a:solidFill>
            <a:srgbClr val="0000FF"/>
          </a:solidFill>
          <a:ln w="9525">
            <a:solidFill>
              <a:srgbClr val="D1EDF3"/>
            </a:solidFill>
            <a:round/>
          </a:ln>
        </p:spPr>
        <p:txBody>
          <a:bodyPr wrap="none" lIns="0" tIns="0" rIns="0" bIns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.VnTime" panose="020B7200000000000000" pitchFamily="34" charset="0"/>
              </a:rPr>
              <a:t>O</a:t>
            </a:r>
            <a:r>
              <a:rPr lang="en-US" sz="1200" b="1" baseline="-25000" dirty="0">
                <a:solidFill>
                  <a:schemeClr val="bg1"/>
                </a:solidFill>
                <a:latin typeface=".VnTime" panose="020B7200000000000000" pitchFamily="34" charset="0"/>
              </a:rPr>
              <a:t>2</a:t>
            </a:r>
            <a:endParaRPr lang="en-US" sz="1200" b="1" dirty="0">
              <a:solidFill>
                <a:schemeClr val="bg1"/>
              </a:solidFill>
              <a:latin typeface=".VnTime" panose="020B7200000000000000" pitchFamily="34" charset="0"/>
            </a:endParaRPr>
          </a:p>
        </p:txBody>
      </p:sp>
      <p:sp>
        <p:nvSpPr>
          <p:cNvPr id="38" name="Oval 21"/>
          <p:cNvSpPr>
            <a:spLocks noChangeArrowheads="1"/>
          </p:cNvSpPr>
          <p:nvPr/>
        </p:nvSpPr>
        <p:spPr bwMode="auto">
          <a:xfrm>
            <a:off x="4573588" y="1701445"/>
            <a:ext cx="542925" cy="228600"/>
          </a:xfrm>
          <a:prstGeom prst="ellipse">
            <a:avLst/>
          </a:prstGeom>
          <a:solidFill>
            <a:srgbClr val="FF0066"/>
          </a:solidFill>
          <a:ln w="9525">
            <a:solidFill>
              <a:srgbClr val="E7DDE4"/>
            </a:solidFill>
            <a:round/>
          </a:ln>
        </p:spPr>
        <p:txBody>
          <a:bodyPr wrap="none" lIns="0" tIns="0" rIns="0" bIns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.VnTime" panose="020B7200000000000000" pitchFamily="34" charset="0"/>
              </a:rPr>
              <a:t>CO</a:t>
            </a:r>
            <a:r>
              <a:rPr lang="en-US" sz="1200" b="1" baseline="-25000" dirty="0">
                <a:solidFill>
                  <a:schemeClr val="bg1"/>
                </a:solidFill>
                <a:latin typeface=".VnTime" panose="020B7200000000000000" pitchFamily="34" charset="0"/>
              </a:rPr>
              <a:t>2</a:t>
            </a:r>
            <a:endParaRPr lang="en-US" sz="1200" b="1" dirty="0">
              <a:solidFill>
                <a:schemeClr val="bg1"/>
              </a:solidFill>
              <a:latin typeface=".VnTime" panose="020B7200000000000000" pitchFamily="34" charset="0"/>
            </a:endParaRPr>
          </a:p>
        </p:txBody>
      </p:sp>
      <p:sp>
        <p:nvSpPr>
          <p:cNvPr id="46" name="Oval 21"/>
          <p:cNvSpPr>
            <a:spLocks noChangeArrowheads="1"/>
          </p:cNvSpPr>
          <p:nvPr/>
        </p:nvSpPr>
        <p:spPr bwMode="auto">
          <a:xfrm>
            <a:off x="4572001" y="1704620"/>
            <a:ext cx="542925" cy="228600"/>
          </a:xfrm>
          <a:prstGeom prst="ellipse">
            <a:avLst/>
          </a:prstGeom>
          <a:solidFill>
            <a:srgbClr val="FF0066"/>
          </a:solidFill>
          <a:ln w="9525">
            <a:solidFill>
              <a:srgbClr val="E7DDE4"/>
            </a:solidFill>
            <a:round/>
          </a:ln>
        </p:spPr>
        <p:txBody>
          <a:bodyPr wrap="none" lIns="0" tIns="0" rIns="0" bIns="0" anchor="ctr"/>
          <a:lstStyle/>
          <a:p>
            <a:pPr algn="ctr"/>
            <a:r>
              <a:rPr lang="en-US" sz="1200" b="1">
                <a:solidFill>
                  <a:schemeClr val="bg1"/>
                </a:solidFill>
                <a:latin typeface=".VnTime" panose="020B7200000000000000" pitchFamily="34" charset="0"/>
              </a:rPr>
              <a:t>CO</a:t>
            </a:r>
            <a:r>
              <a:rPr lang="en-US" sz="1200" b="1" baseline="-25000">
                <a:solidFill>
                  <a:schemeClr val="bg1"/>
                </a:solidFill>
                <a:latin typeface=".VnTime" panose="020B7200000000000000" pitchFamily="34" charset="0"/>
              </a:rPr>
              <a:t>2</a:t>
            </a:r>
            <a:endParaRPr lang="en-US" sz="1200" b="1">
              <a:solidFill>
                <a:schemeClr val="bg1"/>
              </a:solidFill>
              <a:latin typeface=".VnTime" panose="020B7200000000000000" pitchFamily="34" charset="0"/>
            </a:endParaRPr>
          </a:p>
        </p:txBody>
      </p:sp>
      <p:sp>
        <p:nvSpPr>
          <p:cNvPr id="101387" name="Line 5"/>
          <p:cNvSpPr>
            <a:spLocks noChangeShapeType="1"/>
          </p:cNvSpPr>
          <p:nvPr/>
        </p:nvSpPr>
        <p:spPr bwMode="auto">
          <a:xfrm flipH="1" flipV="1">
            <a:off x="3109913" y="1485900"/>
            <a:ext cx="762000" cy="381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</a:ln>
        </p:spPr>
        <p:txBody>
          <a:bodyPr/>
          <a:lstStyle/>
          <a:p>
            <a:endParaRPr lang="en-US"/>
          </a:p>
        </p:txBody>
      </p:sp>
      <p:sp>
        <p:nvSpPr>
          <p:cNvPr id="101388" name="Text Box 11"/>
          <p:cNvSpPr txBox="1">
            <a:spLocks noChangeArrowheads="1"/>
          </p:cNvSpPr>
          <p:nvPr/>
        </p:nvSpPr>
        <p:spPr bwMode="auto">
          <a:xfrm>
            <a:off x="4949825" y="4121150"/>
            <a:ext cx="549275" cy="33813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algn="ctr"/>
            <a:r>
              <a:rPr lang="en-US" sz="1600" b="1">
                <a:solidFill>
                  <a:srgbClr val="0000FF"/>
                </a:solidFill>
                <a:latin typeface=".VnTime" panose="020B7200000000000000" pitchFamily="34" charset="0"/>
              </a:rPr>
              <a:t>Tim</a:t>
            </a:r>
          </a:p>
        </p:txBody>
      </p:sp>
      <p:sp>
        <p:nvSpPr>
          <p:cNvPr id="65" name="Oval 20"/>
          <p:cNvSpPr>
            <a:spLocks noChangeArrowheads="1"/>
          </p:cNvSpPr>
          <p:nvPr/>
        </p:nvSpPr>
        <p:spPr bwMode="auto">
          <a:xfrm>
            <a:off x="4752743" y="1926432"/>
            <a:ext cx="323850" cy="304800"/>
          </a:xfrm>
          <a:prstGeom prst="ellipse">
            <a:avLst/>
          </a:prstGeom>
          <a:solidFill>
            <a:srgbClr val="0000FF"/>
          </a:solidFill>
          <a:ln w="9525">
            <a:solidFill>
              <a:srgbClr val="D1EDF3"/>
            </a:solidFill>
            <a:round/>
          </a:ln>
        </p:spPr>
        <p:txBody>
          <a:bodyPr wrap="none" lIns="0" tIns="0" rIns="0" bIns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.VnTime" panose="020B7200000000000000" pitchFamily="34" charset="0"/>
              </a:rPr>
              <a:t>O</a:t>
            </a:r>
            <a:r>
              <a:rPr lang="en-US" sz="1200" b="1" baseline="-25000" dirty="0">
                <a:solidFill>
                  <a:schemeClr val="bg1"/>
                </a:solidFill>
                <a:latin typeface=".VnTime" panose="020B7200000000000000" pitchFamily="34" charset="0"/>
              </a:rPr>
              <a:t>2</a:t>
            </a:r>
            <a:endParaRPr lang="en-US" sz="1200" b="1" dirty="0">
              <a:solidFill>
                <a:schemeClr val="bg1"/>
              </a:solidFill>
              <a:latin typeface=".VnTime" panose="020B7200000000000000" pitchFamily="34" charset="0"/>
            </a:endParaRPr>
          </a:p>
        </p:txBody>
      </p:sp>
      <p:sp>
        <p:nvSpPr>
          <p:cNvPr id="66" name="Oval 21"/>
          <p:cNvSpPr>
            <a:spLocks noChangeArrowheads="1"/>
          </p:cNvSpPr>
          <p:nvPr/>
        </p:nvSpPr>
        <p:spPr bwMode="auto">
          <a:xfrm>
            <a:off x="4303713" y="3886200"/>
            <a:ext cx="420687" cy="228600"/>
          </a:xfrm>
          <a:prstGeom prst="ellipse">
            <a:avLst/>
          </a:prstGeom>
          <a:solidFill>
            <a:srgbClr val="FF0066"/>
          </a:solidFill>
          <a:ln w="9525">
            <a:solidFill>
              <a:srgbClr val="E7DDE4"/>
            </a:solidFill>
            <a:round/>
          </a:ln>
        </p:spPr>
        <p:txBody>
          <a:bodyPr wrap="none" lIns="0" tIns="0" rIns="0" bIns="0" anchor="ctr"/>
          <a:lstStyle/>
          <a:p>
            <a:pPr algn="ctr"/>
            <a:r>
              <a:rPr lang="en-US" sz="1200" b="1">
                <a:solidFill>
                  <a:schemeClr val="bg1"/>
                </a:solidFill>
                <a:latin typeface=".VnTime" panose="020B7200000000000000" pitchFamily="34" charset="0"/>
              </a:rPr>
              <a:t>CO</a:t>
            </a:r>
            <a:r>
              <a:rPr lang="en-US" sz="1200" b="1" baseline="-25000">
                <a:solidFill>
                  <a:schemeClr val="bg1"/>
                </a:solidFill>
                <a:latin typeface=".VnTime" panose="020B7200000000000000" pitchFamily="34" charset="0"/>
              </a:rPr>
              <a:t>2</a:t>
            </a:r>
            <a:endParaRPr lang="en-US" sz="1200" b="1">
              <a:solidFill>
                <a:schemeClr val="bg1"/>
              </a:solidFill>
              <a:latin typeface=".VnTime" panose="020B7200000000000000" pitchFamily="34" charset="0"/>
            </a:endParaRPr>
          </a:p>
        </p:txBody>
      </p:sp>
      <p:sp>
        <p:nvSpPr>
          <p:cNvPr id="101391" name="Text Box 4"/>
          <p:cNvSpPr txBox="1">
            <a:spLocks noChangeArrowheads="1"/>
          </p:cNvSpPr>
          <p:nvPr/>
        </p:nvSpPr>
        <p:spPr bwMode="auto">
          <a:xfrm>
            <a:off x="3360955" y="908050"/>
            <a:ext cx="2220481" cy="35394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2000" b="1" dirty="0" err="1">
                <a:solidFill>
                  <a:srgbClr val="FF0E30"/>
                </a:solidFill>
                <a:latin typeface=".VnTime" panose="020B7200000000000000" pitchFamily="34" charset="0"/>
              </a:rPr>
              <a:t>Phế</a:t>
            </a:r>
            <a:r>
              <a:rPr lang="en-US" sz="2000" b="1" dirty="0">
                <a:solidFill>
                  <a:srgbClr val="FF0E30"/>
                </a:solidFill>
                <a:latin typeface=".VnTime" panose="020B7200000000000000" pitchFamily="34" charset="0"/>
              </a:rPr>
              <a:t> </a:t>
            </a:r>
            <a:r>
              <a:rPr lang="en-US" sz="2000" b="1" dirty="0" err="1">
                <a:solidFill>
                  <a:srgbClr val="FF0E30"/>
                </a:solidFill>
                <a:latin typeface=".VnTime" panose="020B7200000000000000" pitchFamily="34" charset="0"/>
              </a:rPr>
              <a:t>nang</a:t>
            </a:r>
            <a:r>
              <a:rPr lang="en-US" sz="2000" b="1" dirty="0">
                <a:solidFill>
                  <a:srgbClr val="FF0E30"/>
                </a:solidFill>
                <a:latin typeface=".VnTime" panose="020B7200000000000000" pitchFamily="34" charset="0"/>
              </a:rPr>
              <a:t> ở </a:t>
            </a:r>
            <a:r>
              <a:rPr lang="en-US" sz="2000" b="1" dirty="0" err="1">
                <a:solidFill>
                  <a:srgbClr val="FF0E30"/>
                </a:solidFill>
                <a:latin typeface=".VnTime" panose="020B7200000000000000" pitchFamily="34" charset="0"/>
              </a:rPr>
              <a:t>Phổi</a:t>
            </a:r>
            <a:endParaRPr lang="en-US" sz="2000" b="1" dirty="0">
              <a:solidFill>
                <a:srgbClr val="FF0E30"/>
              </a:solidFill>
              <a:latin typeface=".VnTime" panose="020B7200000000000000" pitchFamily="34" charset="0"/>
            </a:endParaRPr>
          </a:p>
        </p:txBody>
      </p:sp>
      <p:sp>
        <p:nvSpPr>
          <p:cNvPr id="101392" name="Line 5"/>
          <p:cNvSpPr>
            <a:spLocks noChangeShapeType="1"/>
          </p:cNvSpPr>
          <p:nvPr/>
        </p:nvSpPr>
        <p:spPr bwMode="auto">
          <a:xfrm flipH="1" flipV="1">
            <a:off x="3059113" y="1484313"/>
            <a:ext cx="762000" cy="381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</a:ln>
        </p:spPr>
        <p:txBody>
          <a:bodyPr/>
          <a:lstStyle/>
          <a:p>
            <a:endParaRPr lang="en-US"/>
          </a:p>
        </p:txBody>
      </p:sp>
      <p:sp>
        <p:nvSpPr>
          <p:cNvPr id="101393" name="Line 7"/>
          <p:cNvSpPr>
            <a:spLocks noChangeShapeType="1"/>
          </p:cNvSpPr>
          <p:nvPr/>
        </p:nvSpPr>
        <p:spPr bwMode="auto">
          <a:xfrm>
            <a:off x="4775200" y="2133600"/>
            <a:ext cx="0" cy="5349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</a:ln>
        </p:spPr>
        <p:txBody>
          <a:bodyPr/>
          <a:lstStyle/>
          <a:p>
            <a:endParaRPr lang="en-US"/>
          </a:p>
        </p:txBody>
      </p:sp>
      <p:sp>
        <p:nvSpPr>
          <p:cNvPr id="101394" name="Line 9"/>
          <p:cNvSpPr>
            <a:spLocks noChangeShapeType="1"/>
          </p:cNvSpPr>
          <p:nvPr/>
        </p:nvSpPr>
        <p:spPr bwMode="auto">
          <a:xfrm flipH="1" flipV="1">
            <a:off x="4572000" y="5257800"/>
            <a:ext cx="0" cy="533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</a:ln>
        </p:spPr>
        <p:txBody>
          <a:bodyPr/>
          <a:lstStyle/>
          <a:p>
            <a:endParaRPr lang="en-US"/>
          </a:p>
        </p:txBody>
      </p:sp>
      <p:sp>
        <p:nvSpPr>
          <p:cNvPr id="101395" name="Text Box 11"/>
          <p:cNvSpPr txBox="1">
            <a:spLocks noChangeArrowheads="1"/>
          </p:cNvSpPr>
          <p:nvPr/>
        </p:nvSpPr>
        <p:spPr bwMode="auto">
          <a:xfrm>
            <a:off x="4949825" y="4121150"/>
            <a:ext cx="549275" cy="33813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algn="ctr"/>
            <a:r>
              <a:rPr lang="en-US" sz="1600" b="1">
                <a:solidFill>
                  <a:srgbClr val="0000FF"/>
                </a:solidFill>
                <a:latin typeface=".VnTime" panose="020B7200000000000000" pitchFamily="34" charset="0"/>
              </a:rPr>
              <a:t>Tim</a:t>
            </a:r>
          </a:p>
        </p:txBody>
      </p:sp>
      <p:sp>
        <p:nvSpPr>
          <p:cNvPr id="101396" name="Line 12"/>
          <p:cNvSpPr>
            <a:spLocks noChangeShapeType="1"/>
          </p:cNvSpPr>
          <p:nvPr/>
        </p:nvSpPr>
        <p:spPr bwMode="auto">
          <a:xfrm flipH="1" flipV="1">
            <a:off x="3490913" y="6248400"/>
            <a:ext cx="742950" cy="304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</a:ln>
        </p:spPr>
        <p:txBody>
          <a:bodyPr/>
          <a:lstStyle/>
          <a:p>
            <a:endParaRPr lang="en-US"/>
          </a:p>
        </p:txBody>
      </p:sp>
      <p:sp>
        <p:nvSpPr>
          <p:cNvPr id="101397" name="Text Box 13"/>
          <p:cNvSpPr txBox="1">
            <a:spLocks noChangeArrowheads="1"/>
          </p:cNvSpPr>
          <p:nvPr/>
        </p:nvSpPr>
        <p:spPr bwMode="auto">
          <a:xfrm>
            <a:off x="1887824" y="5716065"/>
            <a:ext cx="1685078" cy="3231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algn="ctr">
              <a:lnSpc>
                <a:spcPct val="75000"/>
              </a:lnSpc>
            </a:pPr>
            <a:r>
              <a:rPr lang="en-US" sz="2000" b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Tổ</a:t>
            </a:r>
            <a:r>
              <a:rPr lang="en-US" sz="20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20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ở </a:t>
            </a:r>
            <a:r>
              <a:rPr lang="en-US" sz="2000" b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endParaRPr lang="en-US" sz="2000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1398" name="AutoShape 14"/>
          <p:cNvSpPr/>
          <p:nvPr/>
        </p:nvSpPr>
        <p:spPr bwMode="auto">
          <a:xfrm>
            <a:off x="6291263" y="304800"/>
            <a:ext cx="177800" cy="1143000"/>
          </a:xfrm>
          <a:prstGeom prst="rightBrace">
            <a:avLst>
              <a:gd name="adj1" fmla="val 47619"/>
              <a:gd name="adj2" fmla="val 50000"/>
            </a:avLst>
          </a:prstGeom>
          <a:noFill/>
          <a:ln w="25400">
            <a:solidFill>
              <a:srgbClr val="0000FF"/>
            </a:solidFill>
            <a:round/>
          </a:ln>
        </p:spPr>
        <p:txBody>
          <a:bodyPr wrap="none" anchor="ctr"/>
          <a:lstStyle/>
          <a:p>
            <a:endParaRPr lang="en-US">
              <a:latin typeface="Arial" panose="020B0604020202020204" pitchFamily="34" charset="0"/>
            </a:endParaRPr>
          </a:p>
        </p:txBody>
      </p:sp>
      <p:sp>
        <p:nvSpPr>
          <p:cNvPr id="101399" name="AutoShape 15"/>
          <p:cNvSpPr/>
          <p:nvPr/>
        </p:nvSpPr>
        <p:spPr bwMode="auto">
          <a:xfrm>
            <a:off x="6265863" y="1598613"/>
            <a:ext cx="203200" cy="1144587"/>
          </a:xfrm>
          <a:prstGeom prst="rightBrace">
            <a:avLst>
              <a:gd name="adj1" fmla="val 34918"/>
              <a:gd name="adj2" fmla="val 50000"/>
            </a:avLst>
          </a:prstGeom>
          <a:noFill/>
          <a:ln w="25400">
            <a:solidFill>
              <a:srgbClr val="0000FF"/>
            </a:solidFill>
            <a:round/>
          </a:ln>
        </p:spPr>
        <p:txBody>
          <a:bodyPr wrap="none" anchor="ctr"/>
          <a:lstStyle/>
          <a:p>
            <a:endParaRPr lang="en-US">
              <a:latin typeface="Arial" panose="020B0604020202020204" pitchFamily="34" charset="0"/>
            </a:endParaRPr>
          </a:p>
        </p:txBody>
      </p:sp>
      <p:sp>
        <p:nvSpPr>
          <p:cNvPr id="101400" name="AutoShape 16"/>
          <p:cNvSpPr/>
          <p:nvPr/>
        </p:nvSpPr>
        <p:spPr bwMode="auto">
          <a:xfrm>
            <a:off x="6076950" y="5181600"/>
            <a:ext cx="188913" cy="1031875"/>
          </a:xfrm>
          <a:prstGeom prst="rightBrace">
            <a:avLst>
              <a:gd name="adj1" fmla="val 40461"/>
              <a:gd name="adj2" fmla="val 50000"/>
            </a:avLst>
          </a:prstGeom>
          <a:noFill/>
          <a:ln w="25400">
            <a:solidFill>
              <a:srgbClr val="0000FF"/>
            </a:solidFill>
            <a:round/>
          </a:ln>
        </p:spPr>
        <p:txBody>
          <a:bodyPr wrap="none" anchor="ctr"/>
          <a:lstStyle/>
          <a:p>
            <a:endParaRPr lang="en-US">
              <a:latin typeface="Arial" panose="020B0604020202020204" pitchFamily="34" charset="0"/>
            </a:endParaRPr>
          </a:p>
        </p:txBody>
      </p:sp>
      <p:sp>
        <p:nvSpPr>
          <p:cNvPr id="101401" name="Text Box 17"/>
          <p:cNvSpPr txBox="1">
            <a:spLocks noChangeArrowheads="1"/>
          </p:cNvSpPr>
          <p:nvPr/>
        </p:nvSpPr>
        <p:spPr bwMode="auto">
          <a:xfrm>
            <a:off x="6400800" y="457200"/>
            <a:ext cx="1351652" cy="53553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>
              <a:lnSpc>
                <a:spcPct val="80000"/>
              </a:lnSpc>
            </a:pPr>
            <a:r>
              <a:rPr lang="en-US" b="1" dirty="0" err="1">
                <a:solidFill>
                  <a:srgbClr val="FF3300"/>
                </a:solidFill>
                <a:latin typeface=".VnTime" panose="020B7200000000000000" pitchFamily="34" charset="0"/>
              </a:rPr>
              <a:t>Thông</a:t>
            </a:r>
            <a:r>
              <a:rPr lang="en-US" b="1" dirty="0">
                <a:solidFill>
                  <a:srgbClr val="FF3300"/>
                </a:solidFill>
                <a:latin typeface=".VnTime" panose="020B7200000000000000" pitchFamily="34" charset="0"/>
              </a:rPr>
              <a:t> </a:t>
            </a:r>
            <a:r>
              <a:rPr lang="en-US" b="1" dirty="0" err="1">
                <a:solidFill>
                  <a:srgbClr val="FF3300"/>
                </a:solidFill>
                <a:latin typeface=".VnTime" panose="020B7200000000000000" pitchFamily="34" charset="0"/>
              </a:rPr>
              <a:t>khí</a:t>
            </a:r>
            <a:r>
              <a:rPr lang="en-US" b="1" dirty="0">
                <a:solidFill>
                  <a:srgbClr val="FF3300"/>
                </a:solidFill>
                <a:latin typeface=".VnTime" panose="020B7200000000000000" pitchFamily="34" charset="0"/>
              </a:rPr>
              <a:t> </a:t>
            </a:r>
          </a:p>
          <a:p>
            <a:pPr>
              <a:lnSpc>
                <a:spcPct val="80000"/>
              </a:lnSpc>
            </a:pPr>
            <a:r>
              <a:rPr lang="en-US" b="1" dirty="0" err="1">
                <a:solidFill>
                  <a:srgbClr val="FF3300"/>
                </a:solidFill>
                <a:latin typeface=".VnTime" panose="020B7200000000000000" pitchFamily="34" charset="0"/>
              </a:rPr>
              <a:t>phế</a:t>
            </a:r>
            <a:r>
              <a:rPr lang="en-US" b="1" dirty="0">
                <a:solidFill>
                  <a:srgbClr val="FF3300"/>
                </a:solidFill>
                <a:latin typeface=".VnTime" panose="020B7200000000000000" pitchFamily="34" charset="0"/>
              </a:rPr>
              <a:t> </a:t>
            </a:r>
            <a:r>
              <a:rPr lang="en-US" b="1" dirty="0" err="1">
                <a:solidFill>
                  <a:srgbClr val="FF3300"/>
                </a:solidFill>
                <a:latin typeface=".VnTime" panose="020B7200000000000000" pitchFamily="34" charset="0"/>
              </a:rPr>
              <a:t>nang</a:t>
            </a:r>
            <a:endParaRPr lang="en-US" b="1" dirty="0">
              <a:solidFill>
                <a:srgbClr val="0000FF"/>
              </a:solidFill>
              <a:latin typeface=".VnTime" panose="020B7200000000000000" pitchFamily="34" charset="0"/>
            </a:endParaRPr>
          </a:p>
        </p:txBody>
      </p:sp>
      <p:sp>
        <p:nvSpPr>
          <p:cNvPr id="101402" name="Text Box 18"/>
          <p:cNvSpPr txBox="1">
            <a:spLocks noChangeArrowheads="1"/>
          </p:cNvSpPr>
          <p:nvPr/>
        </p:nvSpPr>
        <p:spPr bwMode="auto">
          <a:xfrm>
            <a:off x="6477000" y="1982788"/>
            <a:ext cx="1297150" cy="53553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>
              <a:lnSpc>
                <a:spcPct val="80000"/>
              </a:lnSpc>
            </a:pPr>
            <a:r>
              <a:rPr lang="en-US" b="1" dirty="0" err="1">
                <a:solidFill>
                  <a:srgbClr val="FF3300"/>
                </a:solidFill>
                <a:latin typeface=".VnTime" panose="020B7200000000000000" pitchFamily="34" charset="0"/>
              </a:rPr>
              <a:t>Trao</a:t>
            </a:r>
            <a:r>
              <a:rPr lang="en-US" b="1" dirty="0">
                <a:solidFill>
                  <a:srgbClr val="FF3300"/>
                </a:solidFill>
                <a:latin typeface=".VnTime" panose="020B7200000000000000" pitchFamily="34" charset="0"/>
              </a:rPr>
              <a:t> </a:t>
            </a:r>
            <a:r>
              <a:rPr lang="en-US" b="1" dirty="0" err="1">
                <a:solidFill>
                  <a:srgbClr val="FF3300"/>
                </a:solidFill>
                <a:latin typeface=".VnTime" panose="020B7200000000000000" pitchFamily="34" charset="0"/>
              </a:rPr>
              <a:t>đổi</a:t>
            </a:r>
            <a:r>
              <a:rPr lang="en-US" b="1" dirty="0">
                <a:solidFill>
                  <a:srgbClr val="FF3300"/>
                </a:solidFill>
                <a:latin typeface=".VnTime" panose="020B7200000000000000" pitchFamily="34" charset="0"/>
              </a:rPr>
              <a:t> </a:t>
            </a:r>
          </a:p>
          <a:p>
            <a:pPr>
              <a:lnSpc>
                <a:spcPct val="80000"/>
              </a:lnSpc>
            </a:pPr>
            <a:r>
              <a:rPr lang="en-US" b="1" dirty="0" err="1">
                <a:solidFill>
                  <a:srgbClr val="FF3300"/>
                </a:solidFill>
                <a:latin typeface=".VnTime" panose="020B7200000000000000" pitchFamily="34" charset="0"/>
              </a:rPr>
              <a:t>khí</a:t>
            </a:r>
            <a:r>
              <a:rPr lang="en-US" b="1" dirty="0">
                <a:solidFill>
                  <a:srgbClr val="FF3300"/>
                </a:solidFill>
                <a:latin typeface=".VnTime" panose="020B7200000000000000" pitchFamily="34" charset="0"/>
              </a:rPr>
              <a:t> ở </a:t>
            </a:r>
            <a:r>
              <a:rPr lang="en-US" b="1" dirty="0" err="1">
                <a:solidFill>
                  <a:srgbClr val="FF3300"/>
                </a:solidFill>
                <a:latin typeface=".VnTime" panose="020B7200000000000000" pitchFamily="34" charset="0"/>
              </a:rPr>
              <a:t>phổi</a:t>
            </a:r>
            <a:endParaRPr lang="en-US" b="1" dirty="0">
              <a:solidFill>
                <a:srgbClr val="FF3300"/>
              </a:solidFill>
              <a:latin typeface=".VnTime" panose="020B7200000000000000" pitchFamily="34" charset="0"/>
            </a:endParaRPr>
          </a:p>
        </p:txBody>
      </p:sp>
      <p:sp>
        <p:nvSpPr>
          <p:cNvPr id="101403" name="Text Box 19"/>
          <p:cNvSpPr txBox="1">
            <a:spLocks noChangeArrowheads="1"/>
          </p:cNvSpPr>
          <p:nvPr/>
        </p:nvSpPr>
        <p:spPr bwMode="auto">
          <a:xfrm>
            <a:off x="6205252" y="5448299"/>
            <a:ext cx="1702710" cy="53553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>
              <a:lnSpc>
                <a:spcPct val="80000"/>
              </a:lnSpc>
            </a:pPr>
            <a:r>
              <a:rPr lang="en-US" b="1" dirty="0" err="1">
                <a:solidFill>
                  <a:srgbClr val="FF3300"/>
                </a:solidFill>
                <a:latin typeface=".VnTime" panose="020B7200000000000000" pitchFamily="34" charset="0"/>
              </a:rPr>
              <a:t>Trao</a:t>
            </a:r>
            <a:r>
              <a:rPr lang="en-US" b="1" dirty="0">
                <a:solidFill>
                  <a:srgbClr val="FF3300"/>
                </a:solidFill>
                <a:latin typeface=".VnTime" panose="020B7200000000000000" pitchFamily="34" charset="0"/>
              </a:rPr>
              <a:t> </a:t>
            </a:r>
            <a:r>
              <a:rPr lang="en-US" b="1" dirty="0" err="1">
                <a:solidFill>
                  <a:srgbClr val="FF3300"/>
                </a:solidFill>
                <a:latin typeface=".VnTime" panose="020B7200000000000000" pitchFamily="34" charset="0"/>
              </a:rPr>
              <a:t>đổi</a:t>
            </a:r>
            <a:r>
              <a:rPr lang="en-US" b="1" dirty="0">
                <a:solidFill>
                  <a:srgbClr val="FF3300"/>
                </a:solidFill>
                <a:latin typeface=".VnTime" panose="020B7200000000000000" pitchFamily="34" charset="0"/>
              </a:rPr>
              <a:t> </a:t>
            </a:r>
            <a:r>
              <a:rPr lang="en-US" b="1" dirty="0" err="1">
                <a:solidFill>
                  <a:srgbClr val="FF3300"/>
                </a:solidFill>
                <a:latin typeface=".VnTime" panose="020B7200000000000000" pitchFamily="34" charset="0"/>
              </a:rPr>
              <a:t>khí</a:t>
            </a:r>
            <a:endParaRPr lang="en-US" b="1" dirty="0">
              <a:solidFill>
                <a:srgbClr val="FF3300"/>
              </a:solidFill>
              <a:latin typeface=".VnTime" panose="020B7200000000000000" pitchFamily="34" charset="0"/>
            </a:endParaRPr>
          </a:p>
          <a:p>
            <a:pPr>
              <a:lnSpc>
                <a:spcPct val="80000"/>
              </a:lnSpc>
            </a:pPr>
            <a:r>
              <a:rPr lang="en-US" b="1" dirty="0">
                <a:solidFill>
                  <a:srgbClr val="FF3300"/>
                </a:solidFill>
                <a:latin typeface=".VnTime" panose="020B7200000000000000" pitchFamily="34" charset="0"/>
              </a:rPr>
              <a:t>Ở </a:t>
            </a:r>
            <a:r>
              <a:rPr lang="en-US" b="1" dirty="0" err="1">
                <a:solidFill>
                  <a:srgbClr val="FF3300"/>
                </a:solidFill>
                <a:latin typeface=".VnTime" panose="020B7200000000000000" pitchFamily="34" charset="0"/>
              </a:rPr>
              <a:t>tổ</a:t>
            </a:r>
            <a:r>
              <a:rPr lang="en-US" b="1" dirty="0">
                <a:solidFill>
                  <a:srgbClr val="FF3300"/>
                </a:solidFill>
                <a:latin typeface=".VnTime" panose="020B7200000000000000" pitchFamily="34" charset="0"/>
              </a:rPr>
              <a:t> </a:t>
            </a:r>
            <a:r>
              <a:rPr lang="en-US" b="1" dirty="0" err="1">
                <a:solidFill>
                  <a:srgbClr val="FF3300"/>
                </a:solidFill>
                <a:latin typeface=".VnTime" panose="020B7200000000000000" pitchFamily="34" charset="0"/>
              </a:rPr>
              <a:t>chức</a:t>
            </a:r>
            <a:r>
              <a:rPr lang="en-US" b="1" dirty="0">
                <a:solidFill>
                  <a:srgbClr val="FF3300"/>
                </a:solidFill>
                <a:latin typeface=".VnTime" panose="020B7200000000000000" pitchFamily="34" charset="0"/>
              </a:rPr>
              <a:t> </a:t>
            </a:r>
            <a:r>
              <a:rPr lang="en-US" b="1" dirty="0" err="1">
                <a:solidFill>
                  <a:srgbClr val="FF3300"/>
                </a:solidFill>
                <a:latin typeface=".VnTime" panose="020B7200000000000000" pitchFamily="34" charset="0"/>
              </a:rPr>
              <a:t>mô</a:t>
            </a:r>
            <a:endParaRPr lang="en-US" b="1" dirty="0">
              <a:solidFill>
                <a:srgbClr val="FF3300"/>
              </a:solidFill>
              <a:latin typeface=".VnTime" panose="020B7200000000000000" pitchFamily="34" charset="0"/>
            </a:endParaRPr>
          </a:p>
        </p:txBody>
      </p:sp>
      <p:sp>
        <p:nvSpPr>
          <p:cNvPr id="85" name="Oval 20"/>
          <p:cNvSpPr>
            <a:spLocks noChangeArrowheads="1"/>
          </p:cNvSpPr>
          <p:nvPr/>
        </p:nvSpPr>
        <p:spPr bwMode="auto">
          <a:xfrm>
            <a:off x="4876800" y="3643313"/>
            <a:ext cx="304800" cy="242887"/>
          </a:xfrm>
          <a:prstGeom prst="ellipse">
            <a:avLst/>
          </a:prstGeom>
          <a:solidFill>
            <a:srgbClr val="0000FF"/>
          </a:solidFill>
          <a:ln w="9525">
            <a:solidFill>
              <a:srgbClr val="D1EDF3"/>
            </a:solidFill>
            <a:round/>
          </a:ln>
        </p:spPr>
        <p:txBody>
          <a:bodyPr wrap="none" lIns="0" tIns="0" rIns="0" bIns="0" anchor="ctr"/>
          <a:lstStyle/>
          <a:p>
            <a:pPr algn="ctr"/>
            <a:r>
              <a:rPr lang="en-US" sz="1200" b="1">
                <a:solidFill>
                  <a:schemeClr val="bg1"/>
                </a:solidFill>
                <a:latin typeface=".VnTime" panose="020B7200000000000000" pitchFamily="34" charset="0"/>
              </a:rPr>
              <a:t>O</a:t>
            </a:r>
            <a:r>
              <a:rPr lang="en-US" sz="1200" b="1" baseline="-25000">
                <a:solidFill>
                  <a:schemeClr val="bg1"/>
                </a:solidFill>
                <a:latin typeface=".VnTime" panose="020B7200000000000000" pitchFamily="34" charset="0"/>
              </a:rPr>
              <a:t>2</a:t>
            </a:r>
            <a:endParaRPr lang="en-US" sz="1200" b="1">
              <a:solidFill>
                <a:schemeClr val="bg1"/>
              </a:solidFill>
              <a:latin typeface=".VnTime" panose="020B7200000000000000" pitchFamily="34" charset="0"/>
            </a:endParaRPr>
          </a:p>
        </p:txBody>
      </p:sp>
      <p:sp>
        <p:nvSpPr>
          <p:cNvPr id="86" name="Oval 21"/>
          <p:cNvSpPr>
            <a:spLocks noChangeArrowheads="1"/>
          </p:cNvSpPr>
          <p:nvPr/>
        </p:nvSpPr>
        <p:spPr bwMode="auto">
          <a:xfrm>
            <a:off x="4489450" y="6553200"/>
            <a:ext cx="420688" cy="228600"/>
          </a:xfrm>
          <a:prstGeom prst="ellipse">
            <a:avLst/>
          </a:prstGeom>
          <a:solidFill>
            <a:srgbClr val="FF0066"/>
          </a:solidFill>
          <a:ln w="9525">
            <a:solidFill>
              <a:srgbClr val="E7DDE4"/>
            </a:solidFill>
            <a:round/>
          </a:ln>
        </p:spPr>
        <p:txBody>
          <a:bodyPr wrap="none" lIns="0" tIns="0" rIns="0" bIns="0" anchor="ctr"/>
          <a:lstStyle/>
          <a:p>
            <a:pPr algn="ctr"/>
            <a:r>
              <a:rPr lang="en-US" sz="1200" b="1">
                <a:solidFill>
                  <a:schemeClr val="bg1"/>
                </a:solidFill>
                <a:latin typeface=".VnTime" panose="020B7200000000000000" pitchFamily="34" charset="0"/>
              </a:rPr>
              <a:t>CO</a:t>
            </a:r>
            <a:r>
              <a:rPr lang="en-US" sz="1200" b="1" baseline="-25000">
                <a:solidFill>
                  <a:schemeClr val="bg1"/>
                </a:solidFill>
                <a:latin typeface=".VnTime" panose="020B7200000000000000" pitchFamily="34" charset="0"/>
              </a:rPr>
              <a:t>2</a:t>
            </a:r>
            <a:endParaRPr lang="en-US" sz="1200" b="1">
              <a:solidFill>
                <a:schemeClr val="bg1"/>
              </a:solidFill>
              <a:latin typeface=".VnTime" panose="020B7200000000000000" pitchFamily="34" charset="0"/>
            </a:endParaRPr>
          </a:p>
        </p:txBody>
      </p:sp>
      <p:sp>
        <p:nvSpPr>
          <p:cNvPr id="33" name="Right Brace 32"/>
          <p:cNvSpPr/>
          <p:nvPr/>
        </p:nvSpPr>
        <p:spPr>
          <a:xfrm>
            <a:off x="7469468" y="84137"/>
            <a:ext cx="762000" cy="6705600"/>
          </a:xfrm>
          <a:prstGeom prst="rightBrac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4" name="Text Box 6"/>
          <p:cNvSpPr txBox="1">
            <a:spLocks noChangeArrowheads="1"/>
          </p:cNvSpPr>
          <p:nvPr/>
        </p:nvSpPr>
        <p:spPr bwMode="auto">
          <a:xfrm>
            <a:off x="7696200" y="1082675"/>
            <a:ext cx="1390650" cy="47085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anose="02020603050405020304" pitchFamily="18" charset="0"/>
              </a:rPr>
              <a:t>SƠ ĐỒ </a:t>
            </a:r>
          </a:p>
          <a:p>
            <a:pPr algn="ctr">
              <a:lnSpc>
                <a:spcPct val="150000"/>
              </a:lnSpc>
              <a:defRPr/>
            </a:pPr>
            <a:r>
              <a:rPr lang="en-US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anose="02020603050405020304" pitchFamily="18" charset="0"/>
              </a:rPr>
              <a:t>CÁC GIAI</a:t>
            </a:r>
          </a:p>
          <a:p>
            <a:pPr algn="ctr">
              <a:lnSpc>
                <a:spcPct val="150000"/>
              </a:lnSpc>
              <a:defRPr/>
            </a:pPr>
            <a:r>
              <a:rPr lang="en-US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anose="02020603050405020304" pitchFamily="18" charset="0"/>
              </a:rPr>
              <a:t>ĐOẠN</a:t>
            </a:r>
          </a:p>
          <a:p>
            <a:pPr algn="ctr">
              <a:lnSpc>
                <a:spcPct val="150000"/>
              </a:lnSpc>
              <a:defRPr/>
            </a:pPr>
            <a:r>
              <a:rPr lang="en-US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anose="02020603050405020304" pitchFamily="18" charset="0"/>
              </a:rPr>
              <a:t>CHỦ</a:t>
            </a:r>
          </a:p>
          <a:p>
            <a:pPr algn="ctr">
              <a:lnSpc>
                <a:spcPct val="150000"/>
              </a:lnSpc>
              <a:defRPr/>
            </a:pPr>
            <a:r>
              <a:rPr lang="en-US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anose="02020603050405020304" pitchFamily="18" charset="0"/>
              </a:rPr>
              <a:t>YẾU</a:t>
            </a:r>
          </a:p>
          <a:p>
            <a:pPr algn="ctr">
              <a:lnSpc>
                <a:spcPct val="150000"/>
              </a:lnSpc>
              <a:defRPr/>
            </a:pPr>
            <a:r>
              <a:rPr lang="en-US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anose="02020603050405020304" pitchFamily="18" charset="0"/>
              </a:rPr>
              <a:t>TRONG</a:t>
            </a:r>
          </a:p>
          <a:p>
            <a:pPr algn="ctr">
              <a:lnSpc>
                <a:spcPct val="150000"/>
              </a:lnSpc>
              <a:defRPr/>
            </a:pPr>
            <a:r>
              <a:rPr lang="en-US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anose="02020603050405020304" pitchFamily="18" charset="0"/>
              </a:rPr>
              <a:t>QUÁ</a:t>
            </a:r>
          </a:p>
          <a:p>
            <a:pPr algn="ctr">
              <a:lnSpc>
                <a:spcPct val="150000"/>
              </a:lnSpc>
              <a:defRPr/>
            </a:pPr>
            <a:r>
              <a:rPr lang="en-US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anose="02020603050405020304" pitchFamily="18" charset="0"/>
              </a:rPr>
              <a:t>TRÌNH</a:t>
            </a:r>
          </a:p>
          <a:p>
            <a:pPr algn="ctr">
              <a:lnSpc>
                <a:spcPct val="150000"/>
              </a:lnSpc>
              <a:defRPr/>
            </a:pPr>
            <a:r>
              <a:rPr lang="en-US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anose="02020603050405020304" pitchFamily="18" charset="0"/>
              </a:rPr>
              <a:t>HÔ</a:t>
            </a:r>
          </a:p>
          <a:p>
            <a:pPr algn="ctr">
              <a:lnSpc>
                <a:spcPct val="150000"/>
              </a:lnSpc>
              <a:defRPr/>
            </a:pPr>
            <a:r>
              <a:rPr lang="en-US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anose="02020603050405020304" pitchFamily="18" charset="0"/>
              </a:rPr>
              <a:t>HẤP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50CED87-3482-5D97-2D24-2DDEE6B0664A}"/>
              </a:ext>
            </a:extLst>
          </p:cNvPr>
          <p:cNvSpPr txBox="1"/>
          <p:nvPr/>
        </p:nvSpPr>
        <p:spPr>
          <a:xfrm>
            <a:off x="9118560" y="47657"/>
            <a:ext cx="4988202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dirty="0">
                <a:latin typeface="Calibri"/>
                <a:cs typeface="Arial"/>
              </a:rPr>
              <a:t>If patient inhale CO, the CO will have priority to attach to </a:t>
            </a:r>
            <a:r>
              <a:rPr lang="en-GB" dirty="0" err="1">
                <a:latin typeface="Calibri"/>
                <a:cs typeface="Arial"/>
              </a:rPr>
              <a:t>Hemoglobin</a:t>
            </a:r>
            <a:r>
              <a:rPr lang="en-GB" dirty="0">
                <a:latin typeface="Calibri"/>
                <a:cs typeface="Arial"/>
              </a:rPr>
              <a:t> over O2 and when </a:t>
            </a:r>
            <a:r>
              <a:rPr lang="en-GB" dirty="0" err="1">
                <a:latin typeface="Calibri"/>
                <a:cs typeface="Calibri"/>
              </a:rPr>
              <a:t>Hemoglobin</a:t>
            </a:r>
            <a:r>
              <a:rPr lang="en-GB" dirty="0">
                <a:latin typeface="Calibri"/>
                <a:cs typeface="Calibri"/>
              </a:rPr>
              <a:t> go to </a:t>
            </a:r>
            <a:r>
              <a:rPr lang="en-GB" dirty="0" err="1">
                <a:latin typeface="Calibri"/>
                <a:cs typeface="Calibri"/>
              </a:rPr>
              <a:t>mao</a:t>
            </a:r>
            <a:r>
              <a:rPr lang="en-GB" dirty="0">
                <a:latin typeface="Calibri"/>
                <a:cs typeface="Calibri"/>
              </a:rPr>
              <a:t> </a:t>
            </a:r>
            <a:r>
              <a:rPr lang="en-GB" dirty="0" err="1">
                <a:latin typeface="Calibri"/>
                <a:cs typeface="Calibri"/>
              </a:rPr>
              <a:t>mạch</a:t>
            </a:r>
            <a:r>
              <a:rPr lang="en-GB" dirty="0">
                <a:latin typeface="Calibri"/>
                <a:cs typeface="Calibri"/>
              </a:rPr>
              <a:t>, </a:t>
            </a:r>
            <a:r>
              <a:rPr lang="en-GB" dirty="0" err="1">
                <a:latin typeface="Calibri"/>
                <a:cs typeface="Calibri"/>
              </a:rPr>
              <a:t>nó</a:t>
            </a:r>
            <a:r>
              <a:rPr lang="en-GB" dirty="0">
                <a:latin typeface="Calibri"/>
                <a:cs typeface="Calibri"/>
              </a:rPr>
              <a:t> </a:t>
            </a:r>
            <a:r>
              <a:rPr lang="en-GB" dirty="0" err="1">
                <a:latin typeface="Calibri"/>
                <a:cs typeface="Calibri"/>
              </a:rPr>
              <a:t>sẽ</a:t>
            </a:r>
            <a:r>
              <a:rPr lang="en-GB" dirty="0">
                <a:latin typeface="Calibri"/>
                <a:cs typeface="Calibri"/>
              </a:rPr>
              <a:t> ko </a:t>
            </a:r>
            <a:r>
              <a:rPr lang="en-GB" dirty="0" err="1">
                <a:latin typeface="Calibri"/>
                <a:cs typeface="Calibri"/>
              </a:rPr>
              <a:t>đưa</a:t>
            </a:r>
            <a:r>
              <a:rPr lang="en-GB" dirty="0">
                <a:latin typeface="Calibri"/>
                <a:cs typeface="Calibri"/>
              </a:rPr>
              <a:t> </a:t>
            </a:r>
            <a:r>
              <a:rPr lang="en-GB" dirty="0" err="1">
                <a:latin typeface="Calibri"/>
                <a:cs typeface="Calibri"/>
              </a:rPr>
              <a:t>cả</a:t>
            </a:r>
            <a:r>
              <a:rPr lang="en-GB" dirty="0">
                <a:latin typeface="Calibri"/>
                <a:cs typeface="Calibri"/>
              </a:rPr>
              <a:t> CO + O2 </a:t>
            </a:r>
            <a:r>
              <a:rPr lang="en-GB" dirty="0" err="1">
                <a:latin typeface="Calibri"/>
                <a:cs typeface="Calibri"/>
              </a:rPr>
              <a:t>cho</a:t>
            </a:r>
            <a:r>
              <a:rPr lang="en-GB" dirty="0">
                <a:latin typeface="Calibri"/>
                <a:cs typeface="Calibri"/>
              </a:rPr>
              <a:t> </a:t>
            </a:r>
            <a:r>
              <a:rPr lang="en-GB" dirty="0" err="1">
                <a:latin typeface="Calibri"/>
                <a:cs typeface="Calibri"/>
              </a:rPr>
              <a:t>mô</a:t>
            </a:r>
            <a:r>
              <a:rPr lang="en-GB" dirty="0">
                <a:latin typeface="Calibri"/>
                <a:cs typeface="Calibri"/>
              </a:rPr>
              <a:t> =&gt; </a:t>
            </a:r>
            <a:r>
              <a:rPr lang="en-GB" dirty="0" err="1">
                <a:latin typeface="Calibri"/>
                <a:cs typeface="Calibri"/>
              </a:rPr>
              <a:t>máu</a:t>
            </a:r>
            <a:r>
              <a:rPr lang="en-GB" dirty="0">
                <a:latin typeface="Calibri"/>
                <a:cs typeface="Calibri"/>
              </a:rPr>
              <a:t> </a:t>
            </a:r>
            <a:r>
              <a:rPr lang="en-GB" dirty="0" err="1">
                <a:latin typeface="Calibri"/>
                <a:cs typeface="Calibri"/>
              </a:rPr>
              <a:t>khi</a:t>
            </a:r>
            <a:r>
              <a:rPr lang="en-GB" dirty="0">
                <a:latin typeface="Calibri"/>
                <a:cs typeface="Calibri"/>
              </a:rPr>
              <a:t> </a:t>
            </a:r>
            <a:r>
              <a:rPr lang="en-GB" dirty="0" err="1">
                <a:latin typeface="Calibri"/>
                <a:cs typeface="Calibri"/>
              </a:rPr>
              <a:t>về</a:t>
            </a:r>
            <a:r>
              <a:rPr lang="en-GB" dirty="0">
                <a:latin typeface="Calibri"/>
                <a:cs typeface="Calibri"/>
              </a:rPr>
              <a:t> TM </a:t>
            </a:r>
            <a:r>
              <a:rPr lang="en-GB" dirty="0" err="1">
                <a:latin typeface="Calibri"/>
                <a:cs typeface="Calibri"/>
              </a:rPr>
              <a:t>chủ</a:t>
            </a:r>
            <a:r>
              <a:rPr lang="en-GB" dirty="0">
                <a:latin typeface="Calibri"/>
                <a:cs typeface="Calibri"/>
              </a:rPr>
              <a:t> </a:t>
            </a:r>
            <a:r>
              <a:rPr lang="en-GB" dirty="0" err="1">
                <a:latin typeface="Calibri"/>
                <a:cs typeface="Calibri"/>
              </a:rPr>
              <a:t>cũng</a:t>
            </a:r>
            <a:r>
              <a:rPr lang="en-GB" dirty="0">
                <a:latin typeface="Calibri"/>
                <a:cs typeface="Calibri"/>
              </a:rPr>
              <a:t> </a:t>
            </a:r>
            <a:r>
              <a:rPr lang="en-GB" dirty="0" err="1">
                <a:latin typeface="Calibri"/>
                <a:cs typeface="Calibri"/>
              </a:rPr>
              <a:t>sẽ</a:t>
            </a:r>
            <a:r>
              <a:rPr lang="en-GB" dirty="0">
                <a:latin typeface="Calibri"/>
                <a:cs typeface="Calibri"/>
              </a:rPr>
              <a:t> </a:t>
            </a:r>
            <a:r>
              <a:rPr lang="en-GB" dirty="0" err="1">
                <a:latin typeface="Calibri"/>
                <a:cs typeface="Calibri"/>
              </a:rPr>
              <a:t>giàu</a:t>
            </a:r>
            <a:r>
              <a:rPr lang="en-GB" dirty="0">
                <a:latin typeface="Calibri"/>
                <a:cs typeface="Calibri"/>
              </a:rPr>
              <a:t> O2</a:t>
            </a:r>
            <a:endParaRPr lang="en-GB" dirty="0">
              <a:cs typeface="Calibri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1.48148E-6 C 0.07708 -0.01852 0.14861 -0.01482 0.18263 0.00347 C 0.21649 0.02176 0.20052 0.08657 0.20399 0.10903 C 0.20763 0.13125 0.20329 0.11412 0.20364 0.13819 C 0.20416 0.16227 0.20607 0.23217 0.20694 0.2537 C 0.20781 0.27523 0.20868 0.26412 0.2092 0.2669 " pathEditMode="relative" rAng="0" ptsTypes="aaaaaa">
                                      <p:cBhvr>
                                        <p:cTn id="6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800" y="128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0" presetClass="path" presetSubtype="0" repeatCount="indefinite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393 0.00579 C -0.0375 0.00394 -0.01789 -0.00579 -0.00556 -0.00532 C 0.00694 -0.00486 0.01996 0.00486 0.0302 0.0081 C 0.04027 0.01134 0.04791 0.01065 0.05538 0.01481 C 0.06267 0.01898 0.06892 0.01829 0.07465 0.03264 C 0.08038 0.04699 0.0868 0.08588 0.08941 0.10139 C 0.09201 0.1169 0.09114 0.1162 0.09062 0.12593 C 0.09027 0.13565 0.08889 0.15046 0.08645 0.15926 C 0.08402 0.16806 0.07899 0.17361 0.07604 0.17917 C 0.07309 0.18472 0.071 0.18704 0.06857 0.19259 C 0.06614 0.19815 0.06128 0.21111 0.06111 0.2125 C 0.06111 0.21389 0.06892 0.19722 0.06718 0.20139 C 0.06545 0.20556 0.05277 0.23403 0.05069 0.23704 C 0.04861 0.24005 0.05555 0.21852 0.05538 0.21921 C 0.0552 0.21991 0.05139 0.23542 0.04948 0.24144 C 0.04739 0.24745 0.04531 0.25023 0.04323 0.25486 C 0.04132 0.25949 0.03993 0.26389 0.0375 0.26852 C 0.03489 0.27315 0.03194 0.27824 0.02864 0.28241 C 0.025 0.28657 0.02066 0.29051 0.01666 0.29421 C 0.0125 0.29792 0.00868 0.30093 0.00468 0.30417 C 0.00069 0.30741 -0.00087 0.30764 -0.00712 0.31412 C -0.01355 0.3206 -0.02986 0.34167 -0.03351 0.34375 C -0.03733 0.34583 -0.03039 0.32986 -0.02952 0.32616 " pathEditMode="relative" rAng="0" ptsTypes="aaaaaaaaaaaaaaaaaaaaaaa">
                                      <p:cBhvr>
                                        <p:cTn id="12" dur="2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800" y="1640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4000"/>
                            </p:stCondLst>
                            <p:childTnLst>
                              <p:par>
                                <p:cTn id="16" presetID="0" presetClass="path" presetSubtype="0" repeatCount="indefinite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-2.22222E-6 C -0.0059 0.00672 -0.03107 0.03681 -0.03559 0.04005 C -0.03993 0.04329 -0.02378 0.02107 -0.02656 0.01991 C -0.02934 0.01875 -0.04705 0.03496 -0.05191 0.03334 C -0.05659 0.03172 -0.05399 0.01783 -0.05521 0.01042 C -0.05659 0.00301 -0.0592 -0.00416 -0.05972 -0.01134 C -0.06059 -0.01852 -0.06059 -0.02639 -0.05972 -0.03333 C -0.0592 -0.04028 -0.05764 -0.04791 -0.05521 -0.05324 C -0.05295 -0.05856 -0.04965 -0.06018 -0.04635 -0.06528 C -0.04271 -0.07037 -0.03819 -0.0794 -0.03437 -0.0831 C -0.03073 -0.0868 -0.02725 -0.08611 -0.02378 -0.08703 C -0.02048 -0.08796 -0.01875 -0.08842 -0.01493 -0.08912 C -0.01128 -0.08981 -0.00573 -0.0912 -0.00156 -0.09097 C 0.00261 -0.09074 0.00625 -0.08796 0.01025 -0.08703 C 0.01424 -0.08611 0.0191 -0.0868 0.0224 -0.08518 C 0.02552 -0.08356 0.02709 -0.07801 0.02969 -0.07708 C 0.03229 -0.07616 0.03594 -0.08148 0.03854 -0.08009 C 0.04115 -0.0787 0.04427 -0.07153 0.04601 -0.06898 C 0.04757 -0.06643 0.0467 -0.0669 0.04896 -0.06435 C 0.05139 -0.0618 0.05695 -0.05625 0.05938 -0.05324 C 0.06181 -0.05023 0.06164 -0.05069 0.06389 -0.04676 C 0.06598 -0.04282 0.06997 -0.03333 0.07257 -0.02893 C 0.07518 -0.02453 0.07743 -0.02477 0.07969 -0.02037 C 0.08195 -0.01597 0.08455 -0.00903 0.08611 -0.00231 C 0.08768 0.0044 0.08889 0.01111 0.08907 0.01991 C 0.08924 0.02871 0.08785 0.04306 0.0875 0.05116 C 0.08698 0.05926 0.08664 0.06459 0.08629 0.06898 C 0.08577 0.07338 0.08594 0.07269 0.08473 0.07778 C 0.08351 0.08287 0.08177 0.0919 0.07882 0.1 C 0.07587 0.1081 0.06979 0.11968 0.06702 0.12662 C 0.06424 0.13357 0.06702 0.13611 0.0625 0.14213 C 0.05799 0.14815 0.04723 0.15533 0.04011 0.16227 C 0.03299 0.16922 0.02622 0.17894 0.01962 0.18449 C 0.01285 0.19005 0.00452 0.19167 -3.05556E-6 0.1956 C -0.00451 0.19954 -0.00607 0.2081 -0.00746 0.2088 C -0.00885 0.20949 -0.00798 0.19884 -0.00885 0.2 C -0.00955 0.20116 -0.00711 0.21134 -0.0118 0.21551 C -0.01632 0.21968 -0.02882 0.22037 -0.03715 0.22454 C -0.04531 0.22871 -0.05607 0.2375 -0.06076 0.24005 C -0.06527 0.24259 -0.06423 0.2375 -0.0651 0.24005 C -0.06614 0.24259 -0.06632 0.25047 -0.06649 0.25556 C -0.06684 0.26065 -0.0658 0.26343 -0.06736 0.27084 C -0.06892 0.27824 -0.07482 0.27801 -0.07552 0.3 C -0.07604 0.32199 -0.07187 0.38102 -0.071 0.40232 " pathEditMode="relative" rAng="0" ptsTypes="aaaaaaaaaaaaaaaaaaaaaaaaaaaaaaaaaaaaaaaaaaaa">
                                      <p:cBhvr>
                                        <p:cTn id="17" dur="3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00" y="156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700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7000"/>
                            </p:stCondLst>
                            <p:childTnLst>
                              <p:par>
                                <p:cTn id="22" presetID="0" presetClass="path" presetSubtype="0" repeatCount="indefinite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489 -0.02107 C -0.0335 -0.02732 -0.03194 -0.03357 -0.03055 -0.03912 C -0.02899 -0.04468 -0.02638 -0.04908 -0.02604 -0.05487 C -0.02534 -0.06065 -0.02812 -0.06783 -0.02777 -0.07362 C -0.02708 -0.0794 -0.02343 -0.08403 -0.02326 -0.08959 C -0.02309 -0.09514 -0.02569 -0.10047 -0.02638 -0.10764 C -0.02725 -0.11482 -0.02552 -0.125 -0.02777 -0.13334 C -0.02986 -0.14167 -0.03489 -0.15186 -0.03958 -0.15718 C -0.04444 -0.1625 -0.05 -0.16181 -0.0559 -0.16505 C -0.0618 -0.16829 -0.07048 -0.17385 -0.07534 -0.17709 C -0.08055 -0.18033 -0.08107 -0.18125 -0.08593 -0.18496 C -0.09045 -0.18866 -0.09861 -0.19445 -0.10364 -0.19885 C -0.10885 -0.20325 -0.11197 -0.20649 -0.11718 -0.21088 C -0.12239 -0.21528 -0.13055 -0.22037 -0.13524 -0.22547 C -0.1401 -0.23056 -0.14114 -0.23774 -0.14566 -0.24098 C -0.15 -0.24422 -0.15781 -0.24306 -0.1618 -0.24561 C -0.16579 -0.24815 -0.16631 -0.25186 -0.16927 -0.25672 C -0.17222 -0.26158 -0.17604 -0.26621 -0.17968 -0.27431 C -0.18333 -0.28241 -0.19027 -0.30139 -0.19149 -0.30556 C -0.1927 -0.30973 -0.18628 -0.29584 -0.18715 -0.29885 C -0.18784 -0.30186 -0.19444 -0.31459 -0.19583 -0.32338 C -0.19722 -0.33218 -0.19496 -0.34584 -0.19513 -0.35209 C -0.19531 -0.35834 -0.19635 -0.35371 -0.19652 -0.36112 C -0.1967 -0.36852 -0.19756 -0.38473 -0.19583 -0.39653 C -0.19427 -0.40834 -0.19305 -0.42246 -0.18611 -0.43218 C -0.17934 -0.4419 -0.16406 -0.44931 -0.15503 -0.4544 C -0.14583 -0.4595 -0.13906 -0.46389 -0.13142 -0.4632 C -0.12361 -0.4625 -0.11597 -0.45579 -0.1085 -0.45 C -0.10121 -0.44422 -0.09097 -0.43588 -0.08697 -0.42778 C -0.08298 -0.41968 -0.08645 -0.41019 -0.08454 -0.40162 C -0.08246 -0.39306 -0.07638 -0.38403 -0.07447 -0.37662 C -0.07256 -0.36922 -0.07482 -0.36158 -0.07291 -0.35672 C -0.071 -0.35186 -0.06579 -0.35024 -0.06319 -0.34769 C -0.06059 -0.34514 -0.05763 -0.33912 -0.05677 -0.34098 C -0.05572 -0.34283 -0.05763 -0.35811 -0.05729 -0.3588 C -0.05694 -0.3595 -0.05711 -0.34121 -0.05434 -0.34561 C -0.05156 -0.35 -0.04375 -0.37709 -0.04097 -0.38542 " pathEditMode="relative" rAng="0" ptsTypes="aaaaaaaaaaaaaaaaaaaaaaaaaaaaaaaaaaaaa">
                                      <p:cBhvr>
                                        <p:cTn id="23" dur="2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600" y="-22200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9000"/>
                            </p:stCondLst>
                            <p:childTnLst>
                              <p:par>
                                <p:cTn id="27" presetID="0" presetClass="path" presetSubtype="0" repeatCount="indefinite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986 -0.00694 C -0.02865 -0.0125 -0.0224 -0.02963 -0.02257 -0.03981 C -0.02275 -0.05 -0.02622 -0.06064 -0.03143 -0.06782 C -0.03664 -0.075 -0.04636 -0.0787 -0.05382 -0.08356 C -0.06129 -0.08842 -0.06997 -0.09305 -0.07622 -0.09768 C -0.08247 -0.10231 -0.08646 -0.10694 -0.09115 -0.11157 C -0.09584 -0.1162 -0.10243 -0.12314 -0.10469 -0.12546 C -0.10695 -0.12777 -0.10348 -0.125 -0.10486 -0.12592 C -0.10625 -0.12685 -0.10782 -0.12477 -0.11355 -0.13055 C -0.11927 -0.13634 -0.13559 -0.14768 -0.13941 -0.16134 C -0.14323 -0.175 -0.13872 -0.20092 -0.13646 -0.2125 C -0.13438 -0.22407 -0.129 -0.22546 -0.12622 -0.23032 C -0.12344 -0.23518 -0.12257 -0.23657 -0.12014 -0.24143 C -0.11771 -0.24629 -0.11476 -0.2537 -0.11129 -0.25926 C -0.10799 -0.26481 -0.104 -0.27152 -0.09948 -0.27477 C -0.09497 -0.27801 -0.08993 -0.27731 -0.08473 -0.27916 C -0.07934 -0.28102 -0.07448 -0.28472 -0.06823 -0.28588 C -0.06216 -0.28703 -0.05209 -0.28564 -0.04757 -0.28588 C -0.04306 -0.28611 -0.04341 -0.28611 -0.04167 -0.28796 C -0.04011 -0.28981 -0.03976 -0.29537 -0.03733 -0.29699 C -0.03473 -0.29861 -0.02934 -0.29421 -0.02691 -0.29699 C -0.02448 -0.29977 -0.02361 -0.31064 -0.02257 -0.31435 " pathEditMode="relative" rAng="0" ptsTypes="aaaaaaaaaaaaaaaaaaaaaa">
                                      <p:cBhvr>
                                        <p:cTn id="28" dur="2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300" y="-15400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10" presetClass="entr" presetSubtype="0" repeatCount="indefinite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1" nodeType="withEffect">
                                  <p:stCondLst>
                                    <p:cond delay="34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0" presetClass="path" presetSubtype="0" repeatCount="indefinite" accel="50000" decel="50000" fill="hold" nodeType="withEffect">
                                  <p:stCondLst>
                                    <p:cond delay="3800"/>
                                  </p:stCondLst>
                                  <p:childTnLst>
                                    <p:animMotion origin="layout" path="M 3.88889E-6 -7.40741E-7 C -0.00174 -0.02176 -0.00955 -0.09815 -0.00868 -0.13102 C -0.00799 -0.16343 -0.00139 -0.17778 0.00451 -0.19537 C 0.01041 -0.2125 0.0184 -0.22338 0.02673 -0.23542 C 0.03507 -0.24699 0.0427 -0.25856 0.05503 -0.26667 C 0.06736 -0.2743 0.09218 -0.2794 0.10086 -0.28194 C 0.10937 -0.28449 0.09965 -0.28194 0.10677 -0.28194 C 0.11389 -0.28194 0.12048 -0.28356 0.14392 -0.28194 C 0.16736 -0.28032 0.22604 -0.27477 0.24757 -0.27292 " pathEditMode="relative" rAng="0" ptsTypes="aaaaaaaaa">
                                      <p:cBhvr>
                                        <p:cTn id="35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900" y="-14200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10" presetClass="entr" presetSubtype="0" repeatCount="indefinite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1" nodeType="withEffect">
                                  <p:stCondLst>
                                    <p:cond delay="34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8" grpId="1" animBg="1"/>
      <p:bldP spid="46" grpId="0" animBg="1"/>
      <p:bldP spid="46" grpId="1" animBg="1"/>
      <p:bldP spid="65" grpId="0" animBg="1"/>
      <p:bldP spid="66" grpId="0" animBg="1"/>
      <p:bldP spid="66" grpId="1" animBg="1"/>
      <p:bldP spid="85" grpId="0" animBg="1"/>
      <p:bldP spid="85" grpId="1" animBg="1"/>
      <p:bldP spid="86" grpId="0" animBg="1"/>
      <p:bldP spid="86" grpId="1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3"/>
          <p:cNvSpPr>
            <a:spLocks noGrp="1"/>
          </p:cNvSpPr>
          <p:nvPr>
            <p:ph type="title"/>
          </p:nvPr>
        </p:nvSpPr>
        <p:spPr>
          <a:xfrm>
            <a:off x="457200" y="62634"/>
            <a:ext cx="8229600" cy="706437"/>
          </a:xfrm>
        </p:spPr>
        <p:txBody>
          <a:bodyPr rtlCol="0"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br>
              <a:rPr lang="en-US" sz="28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</a:br>
            <a:br>
              <a:rPr lang="en-US" sz="28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</a:br>
            <a:r>
              <a:rPr lang="en-US" sz="28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1. THÔNG KHÍ PHẾ NANG</a:t>
            </a:r>
            <a:br>
              <a:rPr lang="en-US" sz="28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</a:br>
            <a:br>
              <a:rPr lang="en-US" sz="28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</a:br>
            <a:r>
              <a:rPr lang="en-US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KHÔNG KHÍ VÀO PHỔI</a:t>
            </a:r>
          </a:p>
        </p:txBody>
      </p:sp>
      <p:sp>
        <p:nvSpPr>
          <p:cNvPr id="3" name="Oval 2"/>
          <p:cNvSpPr/>
          <p:nvPr/>
        </p:nvSpPr>
        <p:spPr>
          <a:xfrm>
            <a:off x="990600" y="1676400"/>
            <a:ext cx="1925216" cy="112239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defRPr/>
            </a:pPr>
            <a:r>
              <a:rPr lang="en-US" sz="2400" b="1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Áp</a:t>
            </a:r>
            <a:r>
              <a:rPr lang="en-US" sz="24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suất</a:t>
            </a:r>
            <a:endParaRPr lang="en-US" sz="2400" b="1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eaLnBrk="1" hangingPunct="1">
              <a:defRPr/>
            </a:pPr>
            <a:r>
              <a:rPr lang="en-US" sz="2400" b="1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khí</a:t>
            </a:r>
            <a:r>
              <a:rPr lang="en-US" sz="24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quyển</a:t>
            </a:r>
            <a:endParaRPr lang="en-US" sz="2400" b="1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Oval 4"/>
          <p:cNvSpPr/>
          <p:nvPr/>
        </p:nvSpPr>
        <p:spPr>
          <a:xfrm>
            <a:off x="5580062" y="1803168"/>
            <a:ext cx="1872257" cy="977759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defRPr/>
            </a:pPr>
            <a:r>
              <a:rPr lang="en-US" sz="2400" b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Áp</a:t>
            </a:r>
            <a:r>
              <a:rPr 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suất</a:t>
            </a:r>
            <a:endParaRPr lang="en-US" sz="24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eaLnBrk="1" hangingPunct="1">
              <a:defRPr/>
            </a:pPr>
            <a:r>
              <a:rPr lang="en-US" sz="2400" b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Phế</a:t>
            </a:r>
            <a:r>
              <a:rPr 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nang</a:t>
            </a:r>
            <a:endParaRPr lang="en-US" sz="24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Lightning Bolt 3"/>
          <p:cNvSpPr/>
          <p:nvPr/>
        </p:nvSpPr>
        <p:spPr>
          <a:xfrm rot="6520492">
            <a:off x="7471701" y="999296"/>
            <a:ext cx="1216847" cy="1221810"/>
          </a:xfrm>
          <a:prstGeom prst="lightningBol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3753571" y="3416533"/>
            <a:ext cx="648072" cy="514957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800" b="1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&gt;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3753571" y="5060518"/>
            <a:ext cx="648072" cy="514957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800" b="1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&lt;</a:t>
            </a:r>
          </a:p>
        </p:txBody>
      </p:sp>
      <p:sp>
        <p:nvSpPr>
          <p:cNvPr id="7" name="Cloud 6"/>
          <p:cNvSpPr/>
          <p:nvPr/>
        </p:nvSpPr>
        <p:spPr>
          <a:xfrm>
            <a:off x="5292725" y="3416300"/>
            <a:ext cx="3024188" cy="804863"/>
          </a:xfrm>
          <a:prstGeom prst="cloud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b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KHÍ VÀO PHỔI</a:t>
            </a:r>
          </a:p>
        </p:txBody>
      </p:sp>
      <p:sp>
        <p:nvSpPr>
          <p:cNvPr id="10" name="Cloud 9"/>
          <p:cNvSpPr/>
          <p:nvPr/>
        </p:nvSpPr>
        <p:spPr>
          <a:xfrm>
            <a:off x="5580063" y="5035550"/>
            <a:ext cx="2736850" cy="914400"/>
          </a:xfrm>
          <a:prstGeom prst="cloud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b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KHÍ RA KHỎI PHỔI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>
          <a:xfrm>
            <a:off x="214313" y="50800"/>
            <a:ext cx="8286750" cy="857250"/>
          </a:xfrm>
        </p:spPr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b="1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Verdana" panose="020B0604030504040204" pitchFamily="34" charset="0"/>
              </a:rPr>
              <a:t>ĐỘNG TÁC HÔ HẤP</a:t>
            </a:r>
            <a:endParaRPr lang="en-US">
              <a:solidFill>
                <a:srgbClr val="C00000"/>
              </a:solidFill>
              <a:effectLst>
                <a:outerShdw blurRad="38100" dist="38100" dir="2700000" algn="tl">
                  <a:srgbClr val="C0C0C0"/>
                </a:outerShdw>
              </a:effectLst>
              <a:ea typeface="Verdana" panose="020B0604030504040204" pitchFamily="34" charset="0"/>
            </a:endParaRPr>
          </a:p>
        </p:txBody>
      </p:sp>
      <p:pic>
        <p:nvPicPr>
          <p:cNvPr id="104451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836613"/>
            <a:ext cx="9144000" cy="5949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SỰ TRAO ĐỔI KHÍ </a:t>
            </a:r>
          </a:p>
        </p:txBody>
      </p:sp>
      <p:sp>
        <p:nvSpPr>
          <p:cNvPr id="118787" name="Content Placeholder 2"/>
          <p:cNvSpPr>
            <a:spLocks noGrp="1"/>
          </p:cNvSpPr>
          <p:nvPr>
            <p:ph idx="1"/>
          </p:nvPr>
        </p:nvSpPr>
        <p:spPr>
          <a:xfrm>
            <a:off x="76200" y="1142999"/>
            <a:ext cx="9067800" cy="4308945"/>
          </a:xfrm>
        </p:spPr>
        <p:txBody>
          <a:bodyPr/>
          <a:lstStyle/>
          <a:p>
            <a:pPr marL="0" indent="0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chế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trao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đổi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qua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màng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phế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nang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mao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mạch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tượng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khuếch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tán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khí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hoàn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toàn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thụ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Hít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chủ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thở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bị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2590800"/>
            <a:ext cx="6145755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8229600" cy="1143000"/>
          </a:xfrm>
        </p:spPr>
        <p:txBody>
          <a:bodyPr/>
          <a:lstStyle/>
          <a:p>
            <a:r>
              <a:rPr lang="en-SG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YẾU TỐ ẢNH HƯỞNG SỰ KT</a:t>
            </a:r>
          </a:p>
        </p:txBody>
      </p:sp>
      <p:sp>
        <p:nvSpPr>
          <p:cNvPr id="125955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304800" y="1066689"/>
            <a:ext cx="3581400" cy="3635375"/>
          </a:xfrm>
        </p:spPr>
        <p:txBody>
          <a:bodyPr/>
          <a:lstStyle/>
          <a:p>
            <a:pPr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vi-V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Các yếu tố ảnh hưởng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đến vận tốc khuếch tán: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vi-V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 Tỷ lệ thuận với diện tích tiếp xúc, độ hòa tan của khí trong nước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vi-V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vi-V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 Tỷ lệ nghịch chiều dày màng trao đổi, trọng lượng phân tử khí.</a:t>
            </a:r>
            <a:endParaRPr lang="en-SG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endParaRPr lang="en-SG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0616" y="1828800"/>
            <a:ext cx="4452397" cy="4054964"/>
          </a:xfrm>
          <a:prstGeom prst="rect">
            <a:avLst/>
          </a:prstGeom>
        </p:spPr>
      </p:pic>
    </p:spTree>
  </p:cSld>
  <p:clrMapOvr>
    <a:masterClrMapping/>
  </p:clrMapOvr>
  <p:transition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 decel="100000"/>
                                        <p:tgtEl>
                                          <p:spTgt spid="1648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decel="100000" fill="hold"/>
                                        <p:tgtEl>
                                          <p:spTgt spid="16486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decel="100000" fill="hold"/>
                                        <p:tgtEl>
                                          <p:spTgt spid="1648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decel="100000" fill="hold"/>
                                        <p:tgtEl>
                                          <p:spTgt spid="1648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648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648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59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59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59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4866" grpId="0"/>
      <p:bldP spid="125955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Title 1"/>
          <p:cNvSpPr>
            <a:spLocks noGrp="1"/>
          </p:cNvSpPr>
          <p:nvPr>
            <p:ph type="title"/>
          </p:nvPr>
        </p:nvSpPr>
        <p:spPr>
          <a:xfrm>
            <a:off x="533400" y="1752600"/>
            <a:ext cx="7924800" cy="1066800"/>
          </a:xfrm>
        </p:spPr>
        <p:txBody>
          <a:bodyPr/>
          <a:lstStyle/>
          <a:p>
            <a:pPr marL="457200" indent="-457200" algn="l">
              <a:buFont typeface="Wingdings" panose="05000000000000000000" pitchFamily="2" charset="2"/>
              <a:buChar char="v"/>
            </a:pPr>
            <a:br>
              <a:rPr lang="en-US" sz="3200" b="1" dirty="0">
                <a:ea typeface="Verdana" panose="020B0604030504040204" pitchFamily="34" charset="0"/>
              </a:rPr>
            </a:br>
            <a:br>
              <a:rPr lang="en-US" sz="3200" b="1" dirty="0">
                <a:ea typeface="Verdana" panose="020B0604030504040204" pitchFamily="34" charset="0"/>
              </a:rPr>
            </a:br>
            <a:r>
              <a:rPr lang="en-US" sz="3200" b="1" dirty="0">
                <a:solidFill>
                  <a:srgbClr val="C00000"/>
                </a:solidFill>
                <a:latin typeface="Times New Roman"/>
                <a:ea typeface="Verdana"/>
                <a:cs typeface="Times New Roman"/>
              </a:rPr>
              <a:t>3. SỰ VẬN CHUYỂN KHÍ: O2 – CO2</a:t>
            </a:r>
            <a:br>
              <a:rPr lang="en-US" sz="3200" b="1" dirty="0">
                <a:ea typeface="Verdana" panose="020B0604030504040204" pitchFamily="34" charset="0"/>
              </a:rPr>
            </a:br>
            <a:br>
              <a:rPr lang="en-US" sz="3200" b="1" dirty="0">
                <a:ea typeface="Verdana" panose="020B0604030504040204" pitchFamily="34" charset="0"/>
              </a:rPr>
            </a:br>
            <a:r>
              <a:rPr lang="en-US" sz="3600" b="1" u="sng" dirty="0">
                <a:solidFill>
                  <a:srgbClr val="00B0F0"/>
                </a:solidFill>
                <a:latin typeface="Times New Roman"/>
                <a:ea typeface="Verdana"/>
                <a:cs typeface="Times New Roman"/>
              </a:rPr>
              <a:t>Chuyên </a:t>
            </a:r>
            <a:r>
              <a:rPr lang="en-US" sz="3600" b="1" u="sng" err="1">
                <a:solidFill>
                  <a:srgbClr val="00B0F0"/>
                </a:solidFill>
                <a:latin typeface="Times New Roman"/>
                <a:ea typeface="Verdana"/>
                <a:cs typeface="Times New Roman"/>
              </a:rPr>
              <a:t>chở</a:t>
            </a:r>
            <a:r>
              <a:rPr lang="en-US" sz="3600" b="1" u="sng" dirty="0">
                <a:solidFill>
                  <a:srgbClr val="00B0F0"/>
                </a:solidFill>
                <a:latin typeface="Times New Roman"/>
                <a:ea typeface="Verdana"/>
                <a:cs typeface="Times New Roman"/>
              </a:rPr>
              <a:t> O2 </a:t>
            </a:r>
            <a:br>
              <a:rPr lang="en-US" sz="3200" b="1" dirty="0">
                <a:ea typeface="Verdana" panose="020B0604030504040204" pitchFamily="34" charset="0"/>
              </a:rPr>
            </a:br>
            <a:br>
              <a:rPr lang="en-US" sz="3200" b="1" dirty="0">
                <a:ea typeface="Verdana" panose="020B0604030504040204" pitchFamily="34" charset="0"/>
              </a:rPr>
            </a:br>
            <a:r>
              <a:rPr lang="en-US" sz="2000" b="1" i="1" err="1">
                <a:solidFill>
                  <a:srgbClr val="FF0000"/>
                </a:solidFill>
                <a:latin typeface="Times New Roman"/>
                <a:cs typeface="Times New Roman"/>
              </a:rPr>
              <a:t>Sự</a:t>
            </a:r>
            <a:r>
              <a:rPr lang="en-US" sz="2000" b="1" i="1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lang="en-US" sz="2000" b="1" i="1" err="1">
                <a:solidFill>
                  <a:srgbClr val="FF0000"/>
                </a:solidFill>
                <a:latin typeface="Times New Roman"/>
                <a:cs typeface="Times New Roman"/>
              </a:rPr>
              <a:t>chuyên</a:t>
            </a:r>
            <a:r>
              <a:rPr lang="en-US" sz="2000" b="1" i="1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lang="en-US" sz="2000" b="1" i="1" err="1">
                <a:solidFill>
                  <a:srgbClr val="FF0000"/>
                </a:solidFill>
                <a:latin typeface="Times New Roman"/>
                <a:cs typeface="Times New Roman"/>
              </a:rPr>
              <a:t>chở</a:t>
            </a:r>
            <a:r>
              <a:rPr lang="en-US" sz="2000" b="1" i="1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lang="en-US" sz="2000" b="1" i="1" err="1">
                <a:solidFill>
                  <a:srgbClr val="FF0000"/>
                </a:solidFill>
                <a:latin typeface="Times New Roman"/>
                <a:cs typeface="Times New Roman"/>
              </a:rPr>
              <a:t>và</a:t>
            </a:r>
            <a:r>
              <a:rPr lang="en-US" sz="2000" b="1" i="1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lang="en-US" sz="2000" b="1" i="1" err="1">
                <a:solidFill>
                  <a:srgbClr val="FF0000"/>
                </a:solidFill>
                <a:latin typeface="Times New Roman"/>
                <a:cs typeface="Times New Roman"/>
              </a:rPr>
              <a:t>giao</a:t>
            </a:r>
            <a:r>
              <a:rPr lang="en-US" sz="2000" b="1" i="1" dirty="0">
                <a:solidFill>
                  <a:srgbClr val="FF0000"/>
                </a:solidFill>
                <a:latin typeface="Times New Roman"/>
                <a:cs typeface="Times New Roman"/>
              </a:rPr>
              <a:t> oxy </a:t>
            </a:r>
            <a:r>
              <a:rPr lang="en-US" sz="2000" b="1" i="1" err="1">
                <a:solidFill>
                  <a:srgbClr val="FF0000"/>
                </a:solidFill>
                <a:latin typeface="Times New Roman"/>
                <a:cs typeface="Times New Roman"/>
              </a:rPr>
              <a:t>trong</a:t>
            </a:r>
            <a:r>
              <a:rPr lang="en-US" sz="2000" b="1" i="1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lang="en-US" sz="2000" b="1" i="1" err="1">
                <a:solidFill>
                  <a:srgbClr val="FF0000"/>
                </a:solidFill>
                <a:latin typeface="Times New Roman"/>
                <a:cs typeface="Times New Roman"/>
              </a:rPr>
              <a:t>mô</a:t>
            </a:r>
            <a:br>
              <a:rPr lang="en-US" sz="2000" b="1" i="1" dirty="0"/>
            </a:br>
            <a:br>
              <a:rPr lang="en-US" sz="2800" b="1" dirty="0"/>
            </a:br>
            <a:r>
              <a:rPr lang="en-US" sz="1800" dirty="0">
                <a:latin typeface="Times New Roman"/>
                <a:cs typeface="Times New Roman"/>
              </a:rPr>
              <a:t>Hb: </a:t>
            </a:r>
            <a:r>
              <a:rPr lang="en-US" sz="1800" err="1">
                <a:latin typeface="Times New Roman"/>
                <a:cs typeface="Times New Roman"/>
              </a:rPr>
              <a:t>Phần</a:t>
            </a:r>
            <a:r>
              <a:rPr lang="en-US" sz="1800" dirty="0">
                <a:latin typeface="Times New Roman"/>
                <a:cs typeface="Times New Roman"/>
              </a:rPr>
              <a:t> </a:t>
            </a:r>
            <a:r>
              <a:rPr lang="en-US" sz="1800" err="1">
                <a:latin typeface="Times New Roman"/>
                <a:cs typeface="Times New Roman"/>
              </a:rPr>
              <a:t>lớn</a:t>
            </a:r>
            <a:r>
              <a:rPr lang="en-US" sz="1800" dirty="0">
                <a:latin typeface="Times New Roman"/>
                <a:cs typeface="Times New Roman"/>
              </a:rPr>
              <a:t> oxy </a:t>
            </a:r>
            <a:r>
              <a:rPr lang="en-US" sz="1800" err="1">
                <a:latin typeface="Times New Roman"/>
                <a:cs typeface="Times New Roman"/>
              </a:rPr>
              <a:t>liên</a:t>
            </a:r>
            <a:r>
              <a:rPr lang="en-US" sz="1800" dirty="0">
                <a:latin typeface="Times New Roman"/>
                <a:cs typeface="Times New Roman"/>
              </a:rPr>
              <a:t> </a:t>
            </a:r>
            <a:r>
              <a:rPr lang="en-US" sz="1800" err="1">
                <a:latin typeface="Times New Roman"/>
                <a:cs typeface="Times New Roman"/>
              </a:rPr>
              <a:t>kết</a:t>
            </a:r>
            <a:r>
              <a:rPr lang="en-US" sz="1800" dirty="0">
                <a:latin typeface="Times New Roman"/>
                <a:cs typeface="Times New Roman"/>
              </a:rPr>
              <a:t> </a:t>
            </a:r>
            <a:r>
              <a:rPr lang="en-US" sz="1800" err="1">
                <a:latin typeface="Times New Roman"/>
                <a:cs typeface="Times New Roman"/>
              </a:rPr>
              <a:t>với</a:t>
            </a:r>
            <a:r>
              <a:rPr lang="en-US" sz="1800" dirty="0">
                <a:latin typeface="Times New Roman"/>
                <a:cs typeface="Times New Roman"/>
              </a:rPr>
              <a:t> Hb </a:t>
            </a:r>
            <a:r>
              <a:rPr lang="en-US" sz="1800" err="1">
                <a:latin typeface="Times New Roman"/>
                <a:cs typeface="Times New Roman"/>
              </a:rPr>
              <a:t>trong</a:t>
            </a:r>
            <a:r>
              <a:rPr lang="en-US" sz="1800" dirty="0">
                <a:latin typeface="Times New Roman"/>
                <a:cs typeface="Times New Roman"/>
              </a:rPr>
              <a:t> RBC.</a:t>
            </a:r>
            <a:br>
              <a:rPr lang="en-US" sz="1800" dirty="0"/>
            </a:br>
            <a:r>
              <a:rPr lang="en-US" sz="1800" dirty="0">
                <a:latin typeface="Times New Roman"/>
                <a:cs typeface="Times New Roman"/>
              </a:rPr>
              <a:t>- Hb ( Hemoglobin) </a:t>
            </a:r>
            <a:r>
              <a:rPr lang="en-US" sz="1800" err="1">
                <a:latin typeface="Times New Roman"/>
                <a:cs typeface="Times New Roman"/>
              </a:rPr>
              <a:t>là</a:t>
            </a:r>
            <a:r>
              <a:rPr lang="en-US" sz="1800" dirty="0">
                <a:latin typeface="Times New Roman"/>
                <a:cs typeface="Times New Roman"/>
              </a:rPr>
              <a:t> protein </a:t>
            </a:r>
            <a:r>
              <a:rPr lang="en-US" sz="1800" err="1">
                <a:latin typeface="Times New Roman"/>
                <a:cs typeface="Times New Roman"/>
              </a:rPr>
              <a:t>gồm</a:t>
            </a:r>
            <a:r>
              <a:rPr lang="en-US" sz="180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highlight>
                  <a:srgbClr val="FFFF00"/>
                </a:highlight>
                <a:latin typeface="Times New Roman"/>
                <a:cs typeface="Times New Roman"/>
              </a:rPr>
              <a:t>4 Heme</a:t>
            </a:r>
            <a:r>
              <a:rPr lang="en-US" sz="1800" dirty="0">
                <a:latin typeface="Times New Roman"/>
                <a:cs typeface="Times New Roman"/>
              </a:rPr>
              <a:t> + 1 globin.</a:t>
            </a:r>
            <a:br>
              <a:rPr lang="en-US" sz="1800" dirty="0"/>
            </a:br>
            <a:r>
              <a:rPr lang="en-US" sz="1800" dirty="0">
                <a:latin typeface="Times New Roman"/>
                <a:cs typeface="Times New Roman"/>
              </a:rPr>
              <a:t>- 1g Hb </a:t>
            </a:r>
            <a:r>
              <a:rPr lang="en-US" sz="1800" err="1">
                <a:latin typeface="Times New Roman"/>
                <a:cs typeface="Times New Roman"/>
              </a:rPr>
              <a:t>có</a:t>
            </a:r>
            <a:r>
              <a:rPr lang="en-US" sz="1800" dirty="0">
                <a:latin typeface="Times New Roman"/>
                <a:cs typeface="Times New Roman"/>
              </a:rPr>
              <a:t> </a:t>
            </a:r>
            <a:r>
              <a:rPr lang="en-US" sz="1800" err="1">
                <a:latin typeface="Times New Roman"/>
                <a:cs typeface="Times New Roman"/>
              </a:rPr>
              <a:t>thể</a:t>
            </a:r>
            <a:r>
              <a:rPr lang="en-US" sz="1800" dirty="0">
                <a:latin typeface="Times New Roman"/>
                <a:cs typeface="Times New Roman"/>
              </a:rPr>
              <a:t> </a:t>
            </a:r>
            <a:r>
              <a:rPr lang="en-US" sz="1800" err="1">
                <a:latin typeface="Times New Roman"/>
                <a:cs typeface="Times New Roman"/>
              </a:rPr>
              <a:t>gắn</a:t>
            </a:r>
            <a:r>
              <a:rPr lang="en-US" sz="1800" dirty="0">
                <a:latin typeface="Times New Roman"/>
                <a:cs typeface="Times New Roman"/>
              </a:rPr>
              <a:t> 1.39 ml O</a:t>
            </a:r>
            <a:r>
              <a:rPr lang="en-US" sz="1800" baseline="-25000" dirty="0">
                <a:latin typeface="Times New Roman"/>
                <a:cs typeface="Times New Roman"/>
              </a:rPr>
              <a:t>2</a:t>
            </a:r>
            <a:r>
              <a:rPr lang="en-US" sz="1800" dirty="0">
                <a:latin typeface="Times New Roman"/>
                <a:cs typeface="Times New Roman"/>
              </a:rPr>
              <a:t>.</a:t>
            </a:r>
            <a:br>
              <a:rPr lang="en-US" sz="1800" dirty="0"/>
            </a:br>
            <a:br>
              <a:rPr lang="en-US" sz="1800" b="1" dirty="0">
                <a:ea typeface="Verdana" panose="020B0604030504040204" pitchFamily="34" charset="0"/>
              </a:rPr>
            </a:br>
            <a:br>
              <a:rPr lang="en-US" sz="4800" b="1" dirty="0">
                <a:ea typeface="Verdana" panose="020B0604030504040204" pitchFamily="34" charset="0"/>
              </a:rPr>
            </a:br>
            <a:endParaRPr lang="en-US" sz="2000" b="1" dirty="0">
              <a:solidFill>
                <a:srgbClr val="C00000"/>
              </a:solidFill>
              <a:ea typeface="Verdana" panose="020B0604030504040204" pitchFamily="34" charset="0"/>
            </a:endParaRPr>
          </a:p>
        </p:txBody>
      </p:sp>
    </p:spTree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E3E5751-3E07-4C1E-9BC8-BE45D8DDF7DD}" type="slidenum">
              <a:rPr lang="en-US" altLang="en-US"/>
              <a:t>5</a:t>
            </a:fld>
            <a:endParaRPr lang="en-US" altLang="en-US"/>
          </a:p>
        </p:txBody>
      </p:sp>
      <p:sp>
        <p:nvSpPr>
          <p:cNvPr id="19459" name="Text Box 17"/>
          <p:cNvSpPr txBox="1">
            <a:spLocks noChangeArrowheads="1"/>
          </p:cNvSpPr>
          <p:nvPr/>
        </p:nvSpPr>
        <p:spPr bwMode="auto">
          <a:xfrm>
            <a:off x="1828800" y="2590800"/>
            <a:ext cx="4953000" cy="10160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6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LỒNG NGỰC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274638"/>
            <a:ext cx="6019800" cy="612541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36944B-3F3B-4AA4-BC15-BA418A4F226B}" type="slidenum">
              <a:rPr lang="en-US" smtClean="0"/>
              <a:t>50</a:t>
            </a:fld>
            <a:endParaRPr lang="en-US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>
          <a:xfrm>
            <a:off x="214313" y="214313"/>
            <a:ext cx="8115300" cy="796925"/>
          </a:xfrm>
        </p:spPr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CÁC </a:t>
            </a:r>
            <a:r>
              <a:rPr lang="en-US" sz="28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Hb</a:t>
            </a:r>
            <a:r>
              <a:rPr lang="en-US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BẤT THƯỜNG</a:t>
            </a:r>
          </a:p>
        </p:txBody>
      </p:sp>
      <p:sp>
        <p:nvSpPr>
          <p:cNvPr id="16387" name="Content Placeholder 2"/>
          <p:cNvSpPr>
            <a:spLocks noGrp="1"/>
          </p:cNvSpPr>
          <p:nvPr>
            <p:ph sz="quarter" idx="1"/>
          </p:nvPr>
        </p:nvSpPr>
        <p:spPr>
          <a:xfrm>
            <a:off x="214313" y="1214438"/>
            <a:ext cx="8715375" cy="5143500"/>
          </a:xfrm>
        </p:spPr>
        <p:txBody>
          <a:bodyPr rtlCol="0">
            <a:normAutofit/>
          </a:bodyPr>
          <a:lstStyle/>
          <a:p>
            <a:pPr marL="0" indent="-274320" fontAlgn="auto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COHb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0" indent="-274320" fontAlgn="auto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CO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chất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khí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thải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nổ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đám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cháy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khói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thuốc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lá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-274320" fontAlgn="auto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sz="1600" dirty="0">
                <a:latin typeface="Times New Roman"/>
                <a:cs typeface="Times New Roman"/>
              </a:rPr>
              <a:t>- CO </a:t>
            </a:r>
            <a:r>
              <a:rPr lang="en-US" sz="1600" dirty="0" err="1">
                <a:latin typeface="Times New Roman"/>
                <a:cs typeface="Times New Roman"/>
              </a:rPr>
              <a:t>là</a:t>
            </a:r>
            <a:r>
              <a:rPr lang="en-US" sz="1600" dirty="0">
                <a:latin typeface="Times New Roman"/>
                <a:cs typeface="Times New Roman"/>
              </a:rPr>
              <a:t> </a:t>
            </a:r>
            <a:r>
              <a:rPr lang="en-US" sz="1600" dirty="0" err="1">
                <a:latin typeface="Times New Roman"/>
                <a:cs typeface="Times New Roman"/>
              </a:rPr>
              <a:t>chất</a:t>
            </a:r>
            <a:r>
              <a:rPr lang="en-US" sz="1600" dirty="0">
                <a:latin typeface="Times New Roman"/>
                <a:cs typeface="Times New Roman"/>
              </a:rPr>
              <a:t> </a:t>
            </a:r>
            <a:r>
              <a:rPr lang="en-US" sz="1600" dirty="0" err="1">
                <a:latin typeface="Times New Roman"/>
                <a:cs typeface="Times New Roman"/>
              </a:rPr>
              <a:t>khí</a:t>
            </a:r>
            <a:r>
              <a:rPr lang="en-US" sz="1600" dirty="0">
                <a:latin typeface="Times New Roman"/>
                <a:cs typeface="Times New Roman"/>
              </a:rPr>
              <a:t> </a:t>
            </a:r>
            <a:r>
              <a:rPr lang="en-US" sz="1600" dirty="0" err="1">
                <a:latin typeface="Times New Roman"/>
                <a:cs typeface="Times New Roman"/>
              </a:rPr>
              <a:t>không</a:t>
            </a:r>
            <a:r>
              <a:rPr lang="en-US" sz="1600" dirty="0">
                <a:latin typeface="Times New Roman"/>
                <a:cs typeface="Times New Roman"/>
              </a:rPr>
              <a:t> </a:t>
            </a:r>
            <a:r>
              <a:rPr lang="en-US" sz="1600" dirty="0" err="1">
                <a:latin typeface="Times New Roman"/>
                <a:cs typeface="Times New Roman"/>
              </a:rPr>
              <a:t>màu</a:t>
            </a:r>
            <a:r>
              <a:rPr lang="en-US" sz="1600" dirty="0">
                <a:latin typeface="Times New Roman"/>
                <a:cs typeface="Times New Roman"/>
              </a:rPr>
              <a:t>, </a:t>
            </a:r>
            <a:r>
              <a:rPr lang="en-US" sz="1600" dirty="0" err="1">
                <a:latin typeface="Times New Roman"/>
                <a:cs typeface="Times New Roman"/>
              </a:rPr>
              <a:t>không</a:t>
            </a:r>
            <a:r>
              <a:rPr lang="en-US" sz="1600" dirty="0">
                <a:latin typeface="Times New Roman"/>
                <a:cs typeface="Times New Roman"/>
              </a:rPr>
              <a:t> </a:t>
            </a:r>
            <a:r>
              <a:rPr lang="en-US" sz="1600" dirty="0" err="1">
                <a:latin typeface="Times New Roman"/>
                <a:cs typeface="Times New Roman"/>
              </a:rPr>
              <a:t>mùi</a:t>
            </a:r>
            <a:r>
              <a:rPr lang="en-US" sz="1600" dirty="0">
                <a:latin typeface="Times New Roman"/>
                <a:cs typeface="Times New Roman"/>
              </a:rPr>
              <a:t>, </a:t>
            </a:r>
            <a:r>
              <a:rPr lang="en-US" sz="1600" dirty="0" err="1">
                <a:latin typeface="Times New Roman"/>
                <a:cs typeface="Times New Roman"/>
              </a:rPr>
              <a:t>không</a:t>
            </a:r>
            <a:r>
              <a:rPr lang="en-US" sz="1600" dirty="0">
                <a:latin typeface="Times New Roman"/>
                <a:cs typeface="Times New Roman"/>
              </a:rPr>
              <a:t> </a:t>
            </a:r>
            <a:r>
              <a:rPr lang="en-US" sz="1600" dirty="0" err="1">
                <a:latin typeface="Times New Roman"/>
                <a:cs typeface="Times New Roman"/>
              </a:rPr>
              <a:t>vị</a:t>
            </a:r>
            <a:r>
              <a:rPr lang="en-US" sz="1600" dirty="0">
                <a:latin typeface="Times New Roman"/>
                <a:cs typeface="Times New Roman"/>
              </a:rPr>
              <a:t> </a:t>
            </a:r>
            <a:r>
              <a:rPr lang="en-US" sz="1600" dirty="0" err="1">
                <a:latin typeface="Times New Roman"/>
                <a:cs typeface="Times New Roman"/>
              </a:rPr>
              <a:t>và</a:t>
            </a:r>
            <a:r>
              <a:rPr lang="en-US" sz="1600" dirty="0">
                <a:latin typeface="Times New Roman"/>
                <a:cs typeface="Times New Roman"/>
              </a:rPr>
              <a:t> </a:t>
            </a:r>
            <a:r>
              <a:rPr lang="en-US" sz="1600" dirty="0" err="1">
                <a:latin typeface="Times New Roman"/>
                <a:cs typeface="Times New Roman"/>
              </a:rPr>
              <a:t>có</a:t>
            </a:r>
            <a:r>
              <a:rPr lang="en-US" sz="1600" dirty="0">
                <a:latin typeface="Times New Roman"/>
                <a:cs typeface="Times New Roman"/>
              </a:rPr>
              <a:t> </a:t>
            </a:r>
            <a:r>
              <a:rPr lang="en-US" sz="1600" dirty="0" err="1">
                <a:latin typeface="Times New Roman"/>
                <a:cs typeface="Times New Roman"/>
              </a:rPr>
              <a:t>ái</a:t>
            </a:r>
            <a:r>
              <a:rPr lang="en-US" sz="1600" dirty="0">
                <a:latin typeface="Times New Roman"/>
                <a:cs typeface="Times New Roman"/>
              </a:rPr>
              <a:t> </a:t>
            </a:r>
            <a:r>
              <a:rPr lang="en-US" sz="1600" dirty="0" err="1">
                <a:latin typeface="Times New Roman"/>
                <a:cs typeface="Times New Roman"/>
              </a:rPr>
              <a:t>lức</a:t>
            </a:r>
            <a:r>
              <a:rPr lang="en-US" sz="1600" dirty="0">
                <a:latin typeface="Times New Roman"/>
                <a:cs typeface="Times New Roman"/>
              </a:rPr>
              <a:t> </a:t>
            </a:r>
            <a:r>
              <a:rPr lang="en-US" sz="1600" dirty="0" err="1">
                <a:latin typeface="Times New Roman"/>
                <a:cs typeface="Times New Roman"/>
              </a:rPr>
              <a:t>với</a:t>
            </a:r>
            <a:r>
              <a:rPr lang="en-US" sz="1600" dirty="0">
                <a:latin typeface="Times New Roman"/>
                <a:cs typeface="Times New Roman"/>
              </a:rPr>
              <a:t> Hb </a:t>
            </a:r>
            <a:r>
              <a:rPr lang="en-US" sz="1600" dirty="0" err="1">
                <a:latin typeface="Times New Roman"/>
                <a:cs typeface="Times New Roman"/>
              </a:rPr>
              <a:t>gấp</a:t>
            </a:r>
            <a:r>
              <a:rPr lang="en-US" sz="1600" dirty="0">
                <a:latin typeface="Times New Roman"/>
                <a:cs typeface="Times New Roman"/>
              </a:rPr>
              <a:t> 210 </a:t>
            </a:r>
            <a:r>
              <a:rPr lang="en-US" sz="1600" dirty="0" err="1">
                <a:latin typeface="Times New Roman"/>
                <a:cs typeface="Times New Roman"/>
              </a:rPr>
              <a:t>lần</a:t>
            </a:r>
            <a:r>
              <a:rPr lang="en-US" sz="1600" dirty="0">
                <a:latin typeface="Times New Roman"/>
                <a:cs typeface="Times New Roman"/>
              </a:rPr>
              <a:t> so </a:t>
            </a:r>
            <a:r>
              <a:rPr lang="en-US" sz="1600" dirty="0" err="1">
                <a:latin typeface="Times New Roman"/>
                <a:cs typeface="Times New Roman"/>
              </a:rPr>
              <a:t>với</a:t>
            </a:r>
            <a:r>
              <a:rPr lang="en-US" sz="1600" dirty="0">
                <a:latin typeface="Times New Roman"/>
                <a:cs typeface="Times New Roman"/>
              </a:rPr>
              <a:t> O</a:t>
            </a:r>
            <a:r>
              <a:rPr lang="en-US" sz="1600" baseline="-25000" dirty="0">
                <a:latin typeface="Times New Roman"/>
                <a:cs typeface="Times New Roman"/>
              </a:rPr>
              <a:t>2</a:t>
            </a:r>
            <a:r>
              <a:rPr lang="en-US" sz="1600" dirty="0">
                <a:latin typeface="Times New Roman"/>
                <a:cs typeface="Times New Roman"/>
              </a:rPr>
              <a:t>.</a:t>
            </a:r>
          </a:p>
          <a:p>
            <a:pPr marL="0" indent="-274320" fontAlgn="auto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sz="1600" dirty="0">
                <a:latin typeface="Times New Roman"/>
                <a:cs typeface="Times New Roman"/>
              </a:rPr>
              <a:t>-  </a:t>
            </a:r>
            <a:r>
              <a:rPr lang="en-US" sz="1600" dirty="0" err="1">
                <a:latin typeface="Times New Roman"/>
                <a:cs typeface="Times New Roman"/>
              </a:rPr>
              <a:t>Ngộ</a:t>
            </a:r>
            <a:r>
              <a:rPr lang="en-US" sz="1600" dirty="0">
                <a:latin typeface="Times New Roman"/>
                <a:cs typeface="Times New Roman"/>
              </a:rPr>
              <a:t> </a:t>
            </a:r>
            <a:r>
              <a:rPr lang="en-US" sz="1600" dirty="0" err="1">
                <a:latin typeface="Times New Roman"/>
                <a:cs typeface="Times New Roman"/>
              </a:rPr>
              <a:t>độc</a:t>
            </a:r>
            <a:r>
              <a:rPr lang="en-US" sz="1600" dirty="0">
                <a:latin typeface="Times New Roman"/>
                <a:cs typeface="Times New Roman"/>
              </a:rPr>
              <a:t> CO </a:t>
            </a:r>
            <a:r>
              <a:rPr lang="en-US" sz="1600" dirty="0" err="1">
                <a:latin typeface="Times New Roman"/>
                <a:cs typeface="Times New Roman"/>
              </a:rPr>
              <a:t>làm</a:t>
            </a:r>
            <a:r>
              <a:rPr lang="en-US" sz="1600" dirty="0">
                <a:latin typeface="Times New Roman"/>
                <a:cs typeface="Times New Roman"/>
              </a:rPr>
              <a:t> </a:t>
            </a:r>
            <a:r>
              <a:rPr lang="en-US" sz="1600" dirty="0" err="1">
                <a:latin typeface="Times New Roman"/>
                <a:cs typeface="Times New Roman"/>
              </a:rPr>
              <a:t>máu</a:t>
            </a:r>
            <a:r>
              <a:rPr lang="en-US" sz="1600" dirty="0">
                <a:latin typeface="Times New Roman"/>
                <a:cs typeface="Times New Roman"/>
              </a:rPr>
              <a:t> </a:t>
            </a:r>
            <a:r>
              <a:rPr lang="en-US" sz="1600" dirty="0" err="1">
                <a:latin typeface="Times New Roman"/>
                <a:cs typeface="Times New Roman"/>
              </a:rPr>
              <a:t>có</a:t>
            </a:r>
            <a:r>
              <a:rPr lang="en-US" sz="1600" dirty="0">
                <a:latin typeface="Times New Roman"/>
                <a:cs typeface="Times New Roman"/>
              </a:rPr>
              <a:t> </a:t>
            </a:r>
            <a:r>
              <a:rPr lang="en-US" sz="1600" dirty="0" err="1">
                <a:latin typeface="Times New Roman"/>
                <a:cs typeface="Times New Roman"/>
              </a:rPr>
              <a:t>màu</a:t>
            </a:r>
            <a:r>
              <a:rPr lang="en-US" sz="1600" dirty="0">
                <a:latin typeface="Times New Roman"/>
                <a:cs typeface="Times New Roman"/>
              </a:rPr>
              <a:t> </a:t>
            </a:r>
            <a:r>
              <a:rPr lang="en-US" sz="1600" dirty="0" err="1">
                <a:latin typeface="Times New Roman"/>
                <a:cs typeface="Times New Roman"/>
              </a:rPr>
              <a:t>đỏ</a:t>
            </a:r>
            <a:r>
              <a:rPr lang="en-US" sz="1600" dirty="0">
                <a:latin typeface="Times New Roman"/>
                <a:cs typeface="Times New Roman"/>
              </a:rPr>
              <a:t>.</a:t>
            </a:r>
          </a:p>
          <a:p>
            <a:pPr marL="0" indent="-274320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Font typeface="Calibri" panose="05000000000000000000" pitchFamily="2" charset="2"/>
              <a:buChar char="-"/>
              <a:defRPr/>
            </a:pPr>
            <a:r>
              <a:rPr lang="en-US" sz="1600" dirty="0" err="1">
                <a:latin typeface="Times New Roman"/>
                <a:cs typeface="Times New Roman"/>
              </a:rPr>
              <a:t>Tiếp</a:t>
            </a:r>
            <a:r>
              <a:rPr lang="en-US" sz="1600" dirty="0">
                <a:latin typeface="Times New Roman"/>
                <a:cs typeface="Times New Roman"/>
              </a:rPr>
              <a:t> </a:t>
            </a:r>
            <a:r>
              <a:rPr lang="en-US" sz="1600" dirty="0" err="1">
                <a:latin typeface="Times New Roman"/>
                <a:cs typeface="Times New Roman"/>
              </a:rPr>
              <a:t>xúc</a:t>
            </a:r>
            <a:r>
              <a:rPr lang="en-US" sz="1600" dirty="0">
                <a:latin typeface="Times New Roman"/>
                <a:cs typeface="Times New Roman"/>
              </a:rPr>
              <a:t> </a:t>
            </a:r>
            <a:r>
              <a:rPr lang="en-US" sz="1600" dirty="0" err="1">
                <a:latin typeface="Times New Roman"/>
                <a:cs typeface="Times New Roman"/>
              </a:rPr>
              <a:t>với</a:t>
            </a:r>
            <a:r>
              <a:rPr lang="en-US" sz="1600" dirty="0">
                <a:latin typeface="Times New Roman"/>
                <a:cs typeface="Times New Roman"/>
              </a:rPr>
              <a:t> CO </a:t>
            </a:r>
            <a:r>
              <a:rPr lang="en-US" sz="1600" dirty="0" err="1">
                <a:latin typeface="Times New Roman"/>
                <a:cs typeface="Times New Roman"/>
              </a:rPr>
              <a:t>kéo</a:t>
            </a:r>
            <a:r>
              <a:rPr lang="en-US" sz="1600" dirty="0">
                <a:latin typeface="Times New Roman"/>
                <a:cs typeface="Times New Roman"/>
              </a:rPr>
              <a:t> </a:t>
            </a:r>
            <a:r>
              <a:rPr lang="en-US" sz="1600" dirty="0" err="1">
                <a:latin typeface="Times New Roman"/>
                <a:cs typeface="Times New Roman"/>
              </a:rPr>
              <a:t>dài</a:t>
            </a:r>
            <a:r>
              <a:rPr lang="en-US" sz="1600" dirty="0">
                <a:latin typeface="Times New Roman"/>
                <a:cs typeface="Times New Roman"/>
              </a:rPr>
              <a:t> </a:t>
            </a:r>
            <a:r>
              <a:rPr lang="en-US" sz="1600" dirty="0" err="1">
                <a:latin typeface="Times New Roman"/>
                <a:cs typeface="Times New Roman"/>
              </a:rPr>
              <a:t>sẽ</a:t>
            </a:r>
            <a:r>
              <a:rPr lang="en-US" sz="1600" dirty="0">
                <a:latin typeface="Times New Roman"/>
                <a:cs typeface="Times New Roman"/>
              </a:rPr>
              <a:t> </a:t>
            </a:r>
            <a:r>
              <a:rPr lang="en-US" sz="1600" dirty="0" err="1">
                <a:latin typeface="Times New Roman"/>
                <a:cs typeface="Times New Roman"/>
              </a:rPr>
              <a:t>gây</a:t>
            </a:r>
            <a:r>
              <a:rPr lang="en-US" sz="1600" dirty="0">
                <a:latin typeface="Times New Roman"/>
                <a:cs typeface="Times New Roman"/>
              </a:rPr>
              <a:t> </a:t>
            </a:r>
            <a:r>
              <a:rPr lang="en-US" sz="1600" dirty="0" err="1">
                <a:latin typeface="Times New Roman"/>
                <a:cs typeface="Times New Roman"/>
              </a:rPr>
              <a:t>tổn</a:t>
            </a:r>
            <a:r>
              <a:rPr lang="en-US" sz="1600" dirty="0">
                <a:latin typeface="Times New Roman"/>
                <a:cs typeface="Times New Roman"/>
              </a:rPr>
              <a:t> </a:t>
            </a:r>
            <a:r>
              <a:rPr lang="en-US" sz="1600" dirty="0" err="1">
                <a:latin typeface="Times New Roman"/>
                <a:cs typeface="Times New Roman"/>
              </a:rPr>
              <a:t>hại</a:t>
            </a:r>
            <a:r>
              <a:rPr lang="en-US" sz="1600" dirty="0">
                <a:latin typeface="Times New Roman"/>
                <a:cs typeface="Times New Roman"/>
              </a:rPr>
              <a:t> </a:t>
            </a:r>
            <a:r>
              <a:rPr lang="en-US" sz="1600" dirty="0" err="1">
                <a:latin typeface="Times New Roman"/>
                <a:cs typeface="Times New Roman"/>
              </a:rPr>
              <a:t>cho</a:t>
            </a:r>
            <a:r>
              <a:rPr lang="en-US" sz="1600" dirty="0">
                <a:latin typeface="Times New Roman"/>
                <a:cs typeface="Times New Roman"/>
              </a:rPr>
              <a:t> </a:t>
            </a:r>
            <a:r>
              <a:rPr lang="en-US" sz="1600" dirty="0" err="1">
                <a:latin typeface="Times New Roman"/>
                <a:cs typeface="Times New Roman"/>
              </a:rPr>
              <a:t>não</a:t>
            </a:r>
            <a:r>
              <a:rPr lang="en-US" sz="1600" dirty="0">
                <a:latin typeface="Times New Roman"/>
                <a:cs typeface="Times New Roman"/>
              </a:rPr>
              <a:t> </a:t>
            </a:r>
            <a:r>
              <a:rPr lang="en-US" sz="1600" dirty="0" err="1">
                <a:latin typeface="Times New Roman"/>
                <a:cs typeface="Times New Roman"/>
              </a:rPr>
              <a:t>gây</a:t>
            </a:r>
            <a:r>
              <a:rPr lang="en-US" sz="1600" dirty="0">
                <a:latin typeface="Times New Roman"/>
                <a:cs typeface="Times New Roman"/>
              </a:rPr>
              <a:t> </a:t>
            </a:r>
            <a:r>
              <a:rPr lang="en-US" sz="1600" dirty="0" err="1">
                <a:latin typeface="Times New Roman"/>
                <a:cs typeface="Times New Roman"/>
              </a:rPr>
              <a:t>bệnh</a:t>
            </a:r>
            <a:r>
              <a:rPr lang="en-US" sz="1600" dirty="0">
                <a:latin typeface="Times New Roman"/>
                <a:cs typeface="Times New Roman"/>
              </a:rPr>
              <a:t> Parkinson </a:t>
            </a:r>
            <a:r>
              <a:rPr lang="en-US" sz="1600" dirty="0" err="1">
                <a:latin typeface="Times New Roman"/>
                <a:cs typeface="Times New Roman"/>
              </a:rPr>
              <a:t>và</a:t>
            </a:r>
            <a:r>
              <a:rPr lang="en-US" sz="1600" dirty="0">
                <a:latin typeface="Times New Roman"/>
                <a:cs typeface="Times New Roman"/>
              </a:rPr>
              <a:t> </a:t>
            </a:r>
            <a:r>
              <a:rPr lang="en-US" sz="1600" dirty="0" err="1">
                <a:latin typeface="Times New Roman"/>
                <a:cs typeface="Times New Roman"/>
              </a:rPr>
              <a:t>tâm</a:t>
            </a:r>
            <a:r>
              <a:rPr lang="en-US" sz="1600" dirty="0">
                <a:latin typeface="Times New Roman"/>
                <a:cs typeface="Times New Roman"/>
              </a:rPr>
              <a:t> </a:t>
            </a:r>
            <a:r>
              <a:rPr lang="en-US" sz="1600" dirty="0" err="1">
                <a:latin typeface="Times New Roman"/>
                <a:cs typeface="Times New Roman"/>
              </a:rPr>
              <a:t>thần</a:t>
            </a:r>
            <a:r>
              <a:rPr lang="en-US" sz="1600" dirty="0">
                <a:latin typeface="Times New Roman"/>
                <a:cs typeface="Times New Roman"/>
              </a:rPr>
              <a:t>.</a:t>
            </a:r>
            <a:endParaRPr lang="en-US">
              <a:cs typeface="Calibri"/>
            </a:endParaRPr>
          </a:p>
          <a:p>
            <a:pPr marL="0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sz="1600" b="1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MetHb</a:t>
            </a:r>
            <a:r>
              <a:rPr lang="en-US" sz="16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600" b="1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tỉ</a:t>
            </a:r>
            <a:r>
              <a:rPr lang="en-US" sz="16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lệ</a:t>
            </a:r>
            <a:r>
              <a:rPr lang="en-US" sz="16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1- 2%</a:t>
            </a:r>
          </a:p>
          <a:p>
            <a:pPr marL="0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sz="1600" dirty="0">
                <a:latin typeface="Times New Roman"/>
                <a:cs typeface="Times New Roman"/>
              </a:rPr>
              <a:t>- </a:t>
            </a:r>
            <a:r>
              <a:rPr lang="en-US" sz="1600" dirty="0" err="1">
                <a:latin typeface="Times New Roman"/>
                <a:cs typeface="Times New Roman"/>
              </a:rPr>
              <a:t>Là</a:t>
            </a:r>
            <a:r>
              <a:rPr lang="en-US" sz="1600" dirty="0">
                <a:latin typeface="Times New Roman"/>
                <a:cs typeface="Times New Roman"/>
              </a:rPr>
              <a:t> </a:t>
            </a:r>
            <a:r>
              <a:rPr lang="en-US" sz="1600" dirty="0" err="1">
                <a:latin typeface="Times New Roman"/>
                <a:cs typeface="Times New Roman"/>
              </a:rPr>
              <a:t>loại</a:t>
            </a:r>
            <a:r>
              <a:rPr lang="en-US" sz="1600" dirty="0">
                <a:latin typeface="Times New Roman"/>
                <a:cs typeface="Times New Roman"/>
              </a:rPr>
              <a:t> Hb </a:t>
            </a:r>
            <a:r>
              <a:rPr lang="en-US" sz="1600" dirty="0" err="1">
                <a:latin typeface="Times New Roman"/>
                <a:cs typeface="Times New Roman"/>
              </a:rPr>
              <a:t>mà</a:t>
            </a:r>
            <a:r>
              <a:rPr lang="en-US" sz="1600" dirty="0">
                <a:latin typeface="Times New Roman"/>
                <a:cs typeface="Times New Roman"/>
              </a:rPr>
              <a:t> </a:t>
            </a:r>
            <a:r>
              <a:rPr lang="en-US" sz="1600" dirty="0" err="1">
                <a:latin typeface="Times New Roman"/>
                <a:cs typeface="Times New Roman"/>
              </a:rPr>
              <a:t>trong</a:t>
            </a:r>
            <a:r>
              <a:rPr lang="en-US" sz="1600" dirty="0">
                <a:latin typeface="Times New Roman"/>
                <a:cs typeface="Times New Roman"/>
              </a:rPr>
              <a:t> </a:t>
            </a:r>
            <a:r>
              <a:rPr lang="en-US" sz="1600" dirty="0" err="1">
                <a:latin typeface="Times New Roman"/>
                <a:cs typeface="Times New Roman"/>
              </a:rPr>
              <a:t>đó</a:t>
            </a:r>
            <a:r>
              <a:rPr lang="en-US" sz="1600" dirty="0">
                <a:latin typeface="Times New Roman"/>
                <a:cs typeface="Times New Roman"/>
              </a:rPr>
              <a:t> </a:t>
            </a:r>
            <a:r>
              <a:rPr lang="en-US" sz="1600" dirty="0" err="1">
                <a:latin typeface="Times New Roman"/>
                <a:cs typeface="Times New Roman"/>
              </a:rPr>
              <a:t>nguyên</a:t>
            </a:r>
            <a:r>
              <a:rPr lang="en-US" sz="1600" dirty="0">
                <a:latin typeface="Times New Roman"/>
                <a:cs typeface="Times New Roman"/>
              </a:rPr>
              <a:t> </a:t>
            </a:r>
            <a:r>
              <a:rPr lang="en-US" sz="1600" dirty="0" err="1">
                <a:latin typeface="Times New Roman"/>
                <a:cs typeface="Times New Roman"/>
              </a:rPr>
              <a:t>tử</a:t>
            </a:r>
            <a:r>
              <a:rPr lang="en-US" sz="1600" dirty="0">
                <a:latin typeface="Times New Roman"/>
                <a:cs typeface="Times New Roman"/>
              </a:rPr>
              <a:t> Fe</a:t>
            </a:r>
            <a:r>
              <a:rPr lang="en-US" sz="1600" baseline="30000" dirty="0">
                <a:latin typeface="Times New Roman"/>
                <a:cs typeface="Times New Roman"/>
              </a:rPr>
              <a:t>2+</a:t>
            </a:r>
            <a:r>
              <a:rPr lang="en-US" sz="1600" dirty="0">
                <a:latin typeface="Times New Roman"/>
                <a:cs typeface="Times New Roman"/>
              </a:rPr>
              <a:t> </a:t>
            </a:r>
            <a:r>
              <a:rPr lang="en-US" sz="1600" dirty="0" err="1">
                <a:latin typeface="Times New Roman"/>
                <a:cs typeface="Times New Roman"/>
              </a:rPr>
              <a:t>bị</a:t>
            </a:r>
            <a:r>
              <a:rPr lang="en-US" sz="1600" dirty="0">
                <a:latin typeface="Times New Roman"/>
                <a:cs typeface="Times New Roman"/>
              </a:rPr>
              <a:t> oxy </a:t>
            </a:r>
            <a:r>
              <a:rPr lang="en-US" sz="1600" dirty="0" err="1">
                <a:latin typeface="Times New Roman"/>
                <a:cs typeface="Times New Roman"/>
              </a:rPr>
              <a:t>hóa</a:t>
            </a:r>
            <a:r>
              <a:rPr lang="en-US" sz="1600" dirty="0">
                <a:latin typeface="Times New Roman"/>
                <a:cs typeface="Times New Roman"/>
              </a:rPr>
              <a:t> </a:t>
            </a:r>
            <a:r>
              <a:rPr lang="en-US" sz="1600" dirty="0" err="1">
                <a:latin typeface="Times New Roman"/>
                <a:cs typeface="Times New Roman"/>
              </a:rPr>
              <a:t>thành</a:t>
            </a:r>
            <a:r>
              <a:rPr lang="en-US" sz="1600" dirty="0">
                <a:latin typeface="Times New Roman"/>
                <a:cs typeface="Times New Roman"/>
              </a:rPr>
              <a:t> Fe</a:t>
            </a:r>
            <a:r>
              <a:rPr lang="en-US" sz="1600" baseline="30000" dirty="0">
                <a:latin typeface="Times New Roman"/>
                <a:cs typeface="Times New Roman"/>
              </a:rPr>
              <a:t>3+</a:t>
            </a:r>
            <a:r>
              <a:rPr lang="en-US" sz="1600" dirty="0">
                <a:latin typeface="Times New Roman"/>
                <a:cs typeface="Times New Roman"/>
              </a:rPr>
              <a:t>. Ở </a:t>
            </a:r>
            <a:r>
              <a:rPr lang="en-US" sz="1600" dirty="0" err="1">
                <a:latin typeface="Times New Roman"/>
                <a:cs typeface="Times New Roman"/>
              </a:rPr>
              <a:t>dạng</a:t>
            </a:r>
            <a:r>
              <a:rPr lang="en-US" sz="1600" dirty="0">
                <a:latin typeface="Times New Roman"/>
                <a:cs typeface="Times New Roman"/>
              </a:rPr>
              <a:t> </a:t>
            </a:r>
            <a:r>
              <a:rPr lang="en-US" sz="1600" dirty="0" err="1">
                <a:latin typeface="Times New Roman"/>
                <a:cs typeface="Times New Roman"/>
              </a:rPr>
              <a:t>này</a:t>
            </a:r>
            <a:r>
              <a:rPr lang="en-US" sz="1600" dirty="0">
                <a:latin typeface="Times New Roman"/>
                <a:cs typeface="Times New Roman"/>
              </a:rPr>
              <a:t> Hem </a:t>
            </a:r>
            <a:r>
              <a:rPr lang="en-US" sz="1600" dirty="0" err="1">
                <a:latin typeface="Times New Roman"/>
                <a:cs typeface="Times New Roman"/>
              </a:rPr>
              <a:t>mất</a:t>
            </a:r>
            <a:r>
              <a:rPr lang="en-US" sz="1600" dirty="0">
                <a:latin typeface="Times New Roman"/>
                <a:cs typeface="Times New Roman"/>
              </a:rPr>
              <a:t> </a:t>
            </a:r>
            <a:r>
              <a:rPr lang="en-US" sz="1600" dirty="0" err="1">
                <a:latin typeface="Times New Roman"/>
                <a:cs typeface="Times New Roman"/>
              </a:rPr>
              <a:t>khả</a:t>
            </a:r>
            <a:r>
              <a:rPr lang="en-US" sz="1600" dirty="0">
                <a:latin typeface="Times New Roman"/>
                <a:cs typeface="Times New Roman"/>
              </a:rPr>
              <a:t> </a:t>
            </a:r>
            <a:r>
              <a:rPr lang="en-US" sz="1600" dirty="0" err="1">
                <a:latin typeface="Times New Roman"/>
                <a:cs typeface="Times New Roman"/>
              </a:rPr>
              <a:t>năng</a:t>
            </a:r>
            <a:r>
              <a:rPr lang="en-US" sz="1600" dirty="0">
                <a:latin typeface="Times New Roman"/>
                <a:cs typeface="Times New Roman"/>
              </a:rPr>
              <a:t> </a:t>
            </a:r>
            <a:r>
              <a:rPr lang="en-US" sz="1600" dirty="0" err="1">
                <a:latin typeface="Times New Roman"/>
                <a:cs typeface="Times New Roman"/>
              </a:rPr>
              <a:t>gắn</a:t>
            </a:r>
            <a:r>
              <a:rPr lang="en-US" sz="1600" dirty="0">
                <a:latin typeface="Times New Roman"/>
                <a:cs typeface="Times New Roman"/>
              </a:rPr>
              <a:t> </a:t>
            </a:r>
            <a:r>
              <a:rPr lang="en-US" sz="1600" dirty="0" err="1">
                <a:latin typeface="Times New Roman"/>
                <a:cs typeface="Times New Roman"/>
              </a:rPr>
              <a:t>với</a:t>
            </a:r>
            <a:r>
              <a:rPr lang="en-US" sz="1600" dirty="0">
                <a:latin typeface="Times New Roman"/>
                <a:cs typeface="Times New Roman"/>
              </a:rPr>
              <a:t> O</a:t>
            </a:r>
            <a:r>
              <a:rPr lang="en-US" sz="1600" baseline="-25000" dirty="0">
                <a:latin typeface="Times New Roman"/>
                <a:cs typeface="Times New Roman"/>
              </a:rPr>
              <a:t>2</a:t>
            </a:r>
            <a:r>
              <a:rPr lang="en-US" sz="1600" dirty="0">
                <a:latin typeface="Times New Roman"/>
                <a:cs typeface="Times New Roman"/>
              </a:rPr>
              <a:t>.</a:t>
            </a:r>
          </a:p>
          <a:p>
            <a:pPr marL="0">
              <a:lnSpc>
                <a:spcPct val="150000"/>
              </a:lnSpc>
              <a:spcBef>
                <a:spcPct val="0"/>
              </a:spcBef>
              <a:buFont typeface="Calibri"/>
              <a:buChar char="-"/>
            </a:pPr>
            <a:r>
              <a:rPr lang="en-US" sz="1600" dirty="0">
                <a:latin typeface="Times New Roman"/>
                <a:cs typeface="Times New Roman"/>
              </a:rPr>
              <a:t>Các </a:t>
            </a:r>
            <a:r>
              <a:rPr lang="en-US" sz="1600" dirty="0" err="1">
                <a:latin typeface="Times New Roman"/>
                <a:cs typeface="Times New Roman"/>
              </a:rPr>
              <a:t>nhóm</a:t>
            </a:r>
            <a:r>
              <a:rPr lang="en-US" sz="1600" dirty="0">
                <a:latin typeface="Times New Roman"/>
                <a:cs typeface="Times New Roman"/>
              </a:rPr>
              <a:t> </a:t>
            </a:r>
            <a:r>
              <a:rPr lang="en-US" sz="1600" dirty="0" err="1">
                <a:latin typeface="Times New Roman"/>
                <a:cs typeface="Times New Roman"/>
              </a:rPr>
              <a:t>thuốc</a:t>
            </a:r>
            <a:r>
              <a:rPr lang="en-US" sz="1600" dirty="0">
                <a:latin typeface="Times New Roman"/>
                <a:cs typeface="Times New Roman"/>
              </a:rPr>
              <a:t>: </a:t>
            </a:r>
            <a:r>
              <a:rPr lang="en-US" sz="1600" dirty="0" err="1">
                <a:latin typeface="Times New Roman"/>
                <a:cs typeface="Times New Roman"/>
              </a:rPr>
              <a:t>nitrat</a:t>
            </a:r>
            <a:r>
              <a:rPr lang="en-US" sz="1600" dirty="0">
                <a:latin typeface="Times New Roman"/>
                <a:cs typeface="Times New Roman"/>
              </a:rPr>
              <a:t>, </a:t>
            </a:r>
            <a:r>
              <a:rPr lang="en-US" sz="1600" dirty="0" err="1">
                <a:latin typeface="Times New Roman"/>
                <a:cs typeface="Times New Roman"/>
              </a:rPr>
              <a:t>aninlin</a:t>
            </a:r>
            <a:r>
              <a:rPr lang="en-US" sz="1600" dirty="0">
                <a:latin typeface="Times New Roman"/>
                <a:cs typeface="Times New Roman"/>
              </a:rPr>
              <a:t>, </a:t>
            </a:r>
            <a:r>
              <a:rPr lang="en-US" sz="1600" dirty="0" err="1">
                <a:latin typeface="Times New Roman"/>
                <a:cs typeface="Times New Roman"/>
              </a:rPr>
              <a:t>thuốc</a:t>
            </a:r>
            <a:r>
              <a:rPr lang="en-US" sz="1600" dirty="0">
                <a:latin typeface="Times New Roman"/>
                <a:cs typeface="Times New Roman"/>
              </a:rPr>
              <a:t> </a:t>
            </a:r>
            <a:r>
              <a:rPr lang="en-US" sz="1600" dirty="0" err="1">
                <a:latin typeface="Times New Roman"/>
                <a:cs typeface="Times New Roman"/>
              </a:rPr>
              <a:t>nổ</a:t>
            </a:r>
            <a:r>
              <a:rPr lang="en-US" sz="1600" dirty="0">
                <a:latin typeface="Times New Roman"/>
                <a:cs typeface="Times New Roman"/>
              </a:rPr>
              <a:t> TNT…</a:t>
            </a:r>
          </a:p>
          <a:p>
            <a:pPr marL="0">
              <a:lnSpc>
                <a:spcPct val="150000"/>
              </a:lnSpc>
              <a:spcBef>
                <a:spcPct val="0"/>
              </a:spcBef>
              <a:buNone/>
            </a:pPr>
            <a:r>
              <a:rPr lang="en-US" sz="1600" b="1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SulfHb</a:t>
            </a:r>
            <a:r>
              <a:rPr lang="en-US" sz="16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600" b="1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tỉ</a:t>
            </a:r>
            <a:r>
              <a:rPr lang="en-US" sz="16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lệ</a:t>
            </a:r>
            <a:r>
              <a:rPr lang="en-US" sz="16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0- 0,1%</a:t>
            </a:r>
          </a:p>
          <a:p>
            <a:pPr marL="114300" indent="-457200">
              <a:lnSpc>
                <a:spcPct val="150000"/>
              </a:lnSpc>
              <a:spcBef>
                <a:spcPct val="0"/>
              </a:spcBef>
              <a:buFont typeface="Calibri"/>
              <a:buChar char="-"/>
            </a:pPr>
            <a:r>
              <a:rPr lang="en-US" sz="1600" dirty="0">
                <a:latin typeface="Times New Roman"/>
                <a:cs typeface="Times New Roman"/>
              </a:rPr>
              <a:t>Trong </a:t>
            </a:r>
            <a:r>
              <a:rPr lang="en-US" sz="1600" dirty="0" err="1">
                <a:latin typeface="Times New Roman"/>
                <a:cs typeface="Times New Roman"/>
              </a:rPr>
              <a:t>SulfHb</a:t>
            </a:r>
            <a:r>
              <a:rPr lang="en-US" sz="1600" dirty="0">
                <a:latin typeface="Times New Roman"/>
                <a:cs typeface="Times New Roman"/>
              </a:rPr>
              <a:t>, </a:t>
            </a:r>
            <a:r>
              <a:rPr lang="en-US" sz="1600" dirty="0" err="1">
                <a:latin typeface="Times New Roman"/>
                <a:cs typeface="Times New Roman"/>
              </a:rPr>
              <a:t>một</a:t>
            </a:r>
            <a:r>
              <a:rPr lang="en-US" sz="1600" dirty="0">
                <a:latin typeface="Times New Roman"/>
                <a:cs typeface="Times New Roman"/>
              </a:rPr>
              <a:t> </a:t>
            </a:r>
            <a:r>
              <a:rPr lang="en-US" sz="1600" dirty="0" err="1">
                <a:latin typeface="Times New Roman"/>
                <a:cs typeface="Times New Roman"/>
              </a:rPr>
              <a:t>hoặc</a:t>
            </a:r>
            <a:r>
              <a:rPr lang="en-US" sz="1600" dirty="0">
                <a:latin typeface="Times New Roman"/>
                <a:cs typeface="Times New Roman"/>
              </a:rPr>
              <a:t> </a:t>
            </a:r>
            <a:r>
              <a:rPr lang="en-US" sz="1600" dirty="0" err="1">
                <a:latin typeface="Times New Roman"/>
                <a:cs typeface="Times New Roman"/>
              </a:rPr>
              <a:t>hai</a:t>
            </a:r>
            <a:r>
              <a:rPr lang="en-US" sz="1600" dirty="0">
                <a:latin typeface="Times New Roman"/>
                <a:cs typeface="Times New Roman"/>
              </a:rPr>
              <a:t> Hem </a:t>
            </a:r>
            <a:r>
              <a:rPr lang="en-US" sz="1600" dirty="0" err="1">
                <a:latin typeface="Times New Roman"/>
                <a:cs typeface="Times New Roman"/>
              </a:rPr>
              <a:t>của</a:t>
            </a:r>
            <a:r>
              <a:rPr lang="en-US" sz="1600" dirty="0">
                <a:latin typeface="Times New Roman"/>
                <a:cs typeface="Times New Roman"/>
              </a:rPr>
              <a:t> Hb </a:t>
            </a:r>
            <a:r>
              <a:rPr lang="en-US" sz="1600" dirty="0" err="1">
                <a:latin typeface="Times New Roman"/>
                <a:cs typeface="Times New Roman"/>
              </a:rPr>
              <a:t>bị</a:t>
            </a:r>
            <a:r>
              <a:rPr lang="en-US" sz="1600" dirty="0">
                <a:latin typeface="Times New Roman"/>
                <a:cs typeface="Times New Roman"/>
              </a:rPr>
              <a:t> </a:t>
            </a:r>
            <a:r>
              <a:rPr lang="en-US" sz="1600" dirty="0" err="1">
                <a:latin typeface="Times New Roman"/>
                <a:cs typeface="Times New Roman"/>
              </a:rPr>
              <a:t>sulfat</a:t>
            </a:r>
            <a:r>
              <a:rPr lang="en-US" sz="1600" dirty="0">
                <a:latin typeface="Times New Roman"/>
                <a:cs typeface="Times New Roman"/>
              </a:rPr>
              <a:t> </a:t>
            </a:r>
            <a:r>
              <a:rPr lang="en-US" sz="1600" dirty="0" err="1">
                <a:latin typeface="Times New Roman"/>
                <a:cs typeface="Times New Roman"/>
              </a:rPr>
              <a:t>hóa</a:t>
            </a:r>
            <a:r>
              <a:rPr lang="en-US" sz="1600" dirty="0">
                <a:latin typeface="Times New Roman"/>
                <a:cs typeface="Times New Roman"/>
              </a:rPr>
              <a:t>.</a:t>
            </a:r>
          </a:p>
          <a:p>
            <a:pPr marL="114300" indent="-457200">
              <a:lnSpc>
                <a:spcPct val="150000"/>
              </a:lnSpc>
              <a:spcBef>
                <a:spcPct val="0"/>
              </a:spcBef>
              <a:buFont typeface="Calibri"/>
              <a:buChar char="-"/>
            </a:pPr>
            <a:r>
              <a:rPr lang="en-US" sz="1600" dirty="0">
                <a:latin typeface="Times New Roman"/>
                <a:cs typeface="Times New Roman"/>
              </a:rPr>
              <a:t>Các </a:t>
            </a:r>
            <a:r>
              <a:rPr lang="en-US" sz="1600" dirty="0" err="1">
                <a:latin typeface="Times New Roman"/>
                <a:cs typeface="Times New Roman"/>
              </a:rPr>
              <a:t>nhóm</a:t>
            </a:r>
            <a:r>
              <a:rPr lang="en-US" sz="1600" dirty="0">
                <a:latin typeface="Times New Roman"/>
                <a:cs typeface="Times New Roman"/>
              </a:rPr>
              <a:t> </a:t>
            </a:r>
            <a:r>
              <a:rPr lang="en-US" sz="1600" dirty="0" err="1">
                <a:latin typeface="Times New Roman"/>
                <a:cs typeface="Times New Roman"/>
              </a:rPr>
              <a:t>thuốc</a:t>
            </a:r>
            <a:r>
              <a:rPr lang="en-US" sz="1600" dirty="0">
                <a:latin typeface="Times New Roman"/>
                <a:cs typeface="Times New Roman"/>
              </a:rPr>
              <a:t>: phenacetin (</a:t>
            </a:r>
            <a:r>
              <a:rPr lang="en-US" sz="1600" dirty="0" err="1">
                <a:latin typeface="Times New Roman"/>
                <a:cs typeface="Times New Roman"/>
              </a:rPr>
              <a:t>streroid</a:t>
            </a:r>
            <a:r>
              <a:rPr lang="en-US" sz="1600" dirty="0">
                <a:latin typeface="Times New Roman"/>
                <a:cs typeface="Times New Roman"/>
              </a:rPr>
              <a:t>), </a:t>
            </a:r>
            <a:r>
              <a:rPr lang="en-US" sz="1600" dirty="0" err="1">
                <a:latin typeface="Times New Roman"/>
                <a:cs typeface="Times New Roman"/>
              </a:rPr>
              <a:t>nitrat</a:t>
            </a:r>
            <a:r>
              <a:rPr lang="en-US" sz="1600" dirty="0">
                <a:latin typeface="Times New Roman"/>
                <a:cs typeface="Times New Roman"/>
              </a:rPr>
              <a:t>, </a:t>
            </a:r>
            <a:r>
              <a:rPr lang="en-US" sz="1600" dirty="0" err="1">
                <a:latin typeface="Times New Roman"/>
                <a:cs typeface="Times New Roman"/>
              </a:rPr>
              <a:t>anilin</a:t>
            </a:r>
            <a:r>
              <a:rPr lang="en-US" sz="1600" dirty="0">
                <a:latin typeface="Times New Roman"/>
                <a:cs typeface="Times New Roman"/>
              </a:rPr>
              <a:t>…</a:t>
            </a:r>
          </a:p>
          <a:p>
            <a:pPr marL="0" indent="0">
              <a:lnSpc>
                <a:spcPct val="150000"/>
              </a:lnSpc>
              <a:spcBef>
                <a:spcPct val="0"/>
              </a:spcBef>
              <a:buNone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430" indent="-285750" fontAlgn="auto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Font typeface="Calibri"/>
              <a:buChar char="-"/>
              <a:defRPr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458200" cy="1143000"/>
          </a:xfrm>
        </p:spPr>
        <p:txBody>
          <a:bodyPr/>
          <a:lstStyle/>
          <a:p>
            <a:r>
              <a:rPr lang="en-SG" sz="2800" b="1" u="sng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CHUYÊN CHỞ CO</a:t>
            </a:r>
            <a:r>
              <a:rPr lang="en-SG" sz="2800" b="1" u="sng" baseline="-2500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SG" sz="2800" b="1" u="sng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TRONG MÁU</a:t>
            </a:r>
          </a:p>
        </p:txBody>
      </p:sp>
      <p:sp>
        <p:nvSpPr>
          <p:cNvPr id="139267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301625" y="1527175"/>
            <a:ext cx="8740775" cy="4572000"/>
          </a:xfrm>
        </p:spPr>
        <p:txBody>
          <a:bodyPr/>
          <a:lstStyle/>
          <a:p>
            <a:pPr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en-SG" sz="1800" b="1" i="1" dirty="0">
                <a:latin typeface="Times New Roman"/>
                <a:cs typeface="Times New Roman"/>
              </a:rPr>
              <a:t>Trong </a:t>
            </a:r>
            <a:r>
              <a:rPr lang="en-SG" sz="1800" b="1" i="1" dirty="0" err="1">
                <a:latin typeface="Times New Roman"/>
                <a:cs typeface="Times New Roman"/>
              </a:rPr>
              <a:t>hồng</a:t>
            </a:r>
            <a:r>
              <a:rPr lang="en-SG" sz="1800" b="1" i="1" dirty="0">
                <a:latin typeface="Times New Roman"/>
                <a:cs typeface="Times New Roman"/>
              </a:rPr>
              <a:t> </a:t>
            </a:r>
            <a:r>
              <a:rPr lang="en-SG" sz="1800" b="1" i="1" dirty="0" err="1">
                <a:latin typeface="Times New Roman"/>
                <a:cs typeface="Times New Roman"/>
              </a:rPr>
              <a:t>cầu</a:t>
            </a:r>
            <a:r>
              <a:rPr lang="en-SG" sz="1800" b="1" i="1" dirty="0">
                <a:latin typeface="Times New Roman"/>
                <a:cs typeface="Times New Roman"/>
              </a:rPr>
              <a:t>, CO</a:t>
            </a:r>
            <a:r>
              <a:rPr lang="en-SG" sz="1800" b="1" i="1" baseline="-25000" dirty="0">
                <a:latin typeface="Times New Roman"/>
                <a:cs typeface="Times New Roman"/>
              </a:rPr>
              <a:t>2</a:t>
            </a:r>
            <a:r>
              <a:rPr lang="en-SG" sz="1800" b="1" i="1" dirty="0">
                <a:latin typeface="Times New Roman"/>
                <a:cs typeface="Times New Roman"/>
              </a:rPr>
              <a:t> ở 2 </a:t>
            </a:r>
            <a:r>
              <a:rPr lang="en-SG" sz="1800" b="1" i="1" dirty="0" err="1">
                <a:latin typeface="Times New Roman"/>
                <a:cs typeface="Times New Roman"/>
              </a:rPr>
              <a:t>dạng</a:t>
            </a:r>
            <a:r>
              <a:rPr lang="en-SG" sz="1800" b="1" i="1" dirty="0">
                <a:latin typeface="Times New Roman"/>
                <a:cs typeface="Times New Roman"/>
              </a:rPr>
              <a:t> </a:t>
            </a:r>
            <a:r>
              <a:rPr lang="en-SG" sz="1800" b="1" i="1" dirty="0" err="1">
                <a:latin typeface="Times New Roman"/>
                <a:cs typeface="Times New Roman"/>
              </a:rPr>
              <a:t>chính</a:t>
            </a:r>
            <a:r>
              <a:rPr lang="en-SG" sz="1800" b="1" i="1" dirty="0">
                <a:latin typeface="Times New Roman"/>
                <a:cs typeface="Times New Roman"/>
              </a:rPr>
              <a:t>:</a:t>
            </a:r>
            <a:endParaRPr lang="en-SG" sz="1800" dirty="0">
              <a:latin typeface="Times New Roman"/>
              <a:cs typeface="Times New Roman"/>
            </a:endParaRPr>
          </a:p>
          <a:p>
            <a:pPr>
              <a:lnSpc>
                <a:spcPct val="120000"/>
              </a:lnSpc>
            </a:pPr>
            <a:r>
              <a:rPr lang="en-SG" sz="1800" dirty="0" err="1">
                <a:latin typeface="Times New Roman"/>
                <a:cs typeface="Times New Roman"/>
              </a:rPr>
              <a:t>Tạo</a:t>
            </a:r>
            <a:r>
              <a:rPr lang="en-SG" sz="1800" dirty="0">
                <a:latin typeface="Times New Roman"/>
                <a:cs typeface="Times New Roman"/>
              </a:rPr>
              <a:t> </a:t>
            </a:r>
            <a:r>
              <a:rPr lang="en-SG" sz="1800" dirty="0" err="1">
                <a:latin typeface="Times New Roman"/>
                <a:cs typeface="Times New Roman"/>
              </a:rPr>
              <a:t>carbaminohemoglobin</a:t>
            </a:r>
            <a:r>
              <a:rPr lang="en-SG" sz="1800" dirty="0">
                <a:latin typeface="Times New Roman"/>
                <a:cs typeface="Times New Roman"/>
              </a:rPr>
              <a:t> (</a:t>
            </a:r>
            <a:r>
              <a:rPr lang="en-SG" sz="1800" i="1" dirty="0">
                <a:ea typeface="+mn-lt"/>
                <a:cs typeface="+mn-lt"/>
              </a:rPr>
              <a:t>Hb + CO2 </a:t>
            </a:r>
            <a:r>
              <a:rPr lang="en-US" sz="1800" i="1" dirty="0">
                <a:ea typeface="+mn-lt"/>
                <a:cs typeface="+mn-lt"/>
              </a:rPr>
              <a:t>&lt;=&gt; </a:t>
            </a:r>
            <a:r>
              <a:rPr lang="en-SG" sz="1800" i="1" dirty="0">
                <a:ea typeface="+mn-lt"/>
                <a:cs typeface="+mn-lt"/>
              </a:rPr>
              <a:t>HbCO2</a:t>
            </a:r>
            <a:r>
              <a:rPr lang="en-SG" sz="1800" dirty="0">
                <a:ea typeface="+mn-lt"/>
                <a:cs typeface="+mn-lt"/>
              </a:rPr>
              <a:t>) </a:t>
            </a:r>
            <a:r>
              <a:rPr lang="en-SG" sz="1800" dirty="0" err="1">
                <a:latin typeface="Times New Roman"/>
                <a:cs typeface="Times New Roman"/>
              </a:rPr>
              <a:t>chiếm</a:t>
            </a:r>
            <a:r>
              <a:rPr lang="en-SG" sz="1800" dirty="0">
                <a:latin typeface="Times New Roman"/>
                <a:cs typeface="Times New Roman"/>
              </a:rPr>
              <a:t> 20%, </a:t>
            </a:r>
            <a:r>
              <a:rPr lang="en-SG" sz="1800" dirty="0" err="1">
                <a:latin typeface="Times New Roman"/>
                <a:cs typeface="Times New Roman"/>
              </a:rPr>
              <a:t>tức</a:t>
            </a:r>
            <a:r>
              <a:rPr lang="en-SG" sz="1800" dirty="0">
                <a:latin typeface="Times New Roman"/>
                <a:cs typeface="Times New Roman"/>
              </a:rPr>
              <a:t> </a:t>
            </a:r>
            <a:r>
              <a:rPr lang="en-SG" sz="1800" dirty="0" err="1">
                <a:latin typeface="Times New Roman"/>
                <a:cs typeface="Times New Roman"/>
              </a:rPr>
              <a:t>chỉ</a:t>
            </a:r>
            <a:r>
              <a:rPr lang="en-SG" sz="1800" dirty="0">
                <a:latin typeface="Times New Roman"/>
                <a:cs typeface="Times New Roman"/>
              </a:rPr>
              <a:t> </a:t>
            </a:r>
            <a:r>
              <a:rPr lang="en-SG" sz="1800" dirty="0" err="1">
                <a:latin typeface="Times New Roman"/>
                <a:cs typeface="Times New Roman"/>
              </a:rPr>
              <a:t>có</a:t>
            </a:r>
            <a:r>
              <a:rPr lang="en-SG" sz="1800" dirty="0">
                <a:latin typeface="Times New Roman"/>
                <a:cs typeface="Times New Roman"/>
              </a:rPr>
              <a:t> 20% CO2 </a:t>
            </a:r>
            <a:r>
              <a:rPr lang="en-SG" sz="1800" dirty="0" err="1">
                <a:latin typeface="Times New Roman"/>
                <a:cs typeface="Times New Roman"/>
              </a:rPr>
              <a:t>được</a:t>
            </a:r>
            <a:r>
              <a:rPr lang="en-SG" sz="1800" dirty="0">
                <a:latin typeface="Times New Roman"/>
                <a:cs typeface="Times New Roman"/>
              </a:rPr>
              <a:t> </a:t>
            </a:r>
            <a:r>
              <a:rPr lang="en-SG" sz="1800" dirty="0" err="1">
                <a:latin typeface="Times New Roman"/>
                <a:cs typeface="Times New Roman"/>
              </a:rPr>
              <a:t>đưa</a:t>
            </a:r>
            <a:r>
              <a:rPr lang="en-SG" sz="1800" dirty="0">
                <a:latin typeface="Times New Roman"/>
                <a:cs typeface="Times New Roman"/>
              </a:rPr>
              <a:t> </a:t>
            </a:r>
            <a:r>
              <a:rPr lang="en-SG" sz="1800" dirty="0" err="1">
                <a:latin typeface="Times New Roman"/>
                <a:cs typeface="Times New Roman"/>
              </a:rPr>
              <a:t>tới</a:t>
            </a:r>
            <a:r>
              <a:rPr lang="en-SG" sz="1800" dirty="0">
                <a:latin typeface="Times New Roman"/>
                <a:cs typeface="Times New Roman"/>
              </a:rPr>
              <a:t> </a:t>
            </a:r>
            <a:r>
              <a:rPr lang="en-SG" sz="1800" dirty="0" err="1">
                <a:latin typeface="Times New Roman"/>
                <a:cs typeface="Times New Roman"/>
              </a:rPr>
              <a:t>phổi</a:t>
            </a:r>
            <a:r>
              <a:rPr lang="en-SG" sz="1800" dirty="0">
                <a:latin typeface="Times New Roman"/>
                <a:cs typeface="Times New Roman"/>
              </a:rPr>
              <a:t> </a:t>
            </a:r>
            <a:r>
              <a:rPr lang="en-SG" sz="1800" dirty="0" err="1">
                <a:latin typeface="Times New Roman"/>
                <a:cs typeface="Times New Roman"/>
              </a:rPr>
              <a:t>nhờ</a:t>
            </a:r>
            <a:r>
              <a:rPr lang="en-SG" sz="1800" dirty="0">
                <a:latin typeface="Times New Roman"/>
                <a:cs typeface="Times New Roman"/>
              </a:rPr>
              <a:t> HC.</a:t>
            </a:r>
          </a:p>
          <a:p>
            <a:pPr>
              <a:lnSpc>
                <a:spcPct val="120000"/>
              </a:lnSpc>
            </a:pPr>
            <a:r>
              <a:rPr lang="en-SG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SG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SG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hợp</a:t>
            </a:r>
            <a:r>
              <a:rPr lang="en-SG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SG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SG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SG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nước</a:t>
            </a:r>
            <a:r>
              <a:rPr lang="en-SG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SG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en-SG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</a:t>
            </a:r>
            <a:r>
              <a:rPr lang="en-SG" sz="18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SG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</a:t>
            </a:r>
            <a:r>
              <a:rPr lang="en-SG" sz="18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SG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1">
              <a:lnSpc>
                <a:spcPct val="120000"/>
              </a:lnSpc>
            </a:pPr>
            <a:r>
              <a:rPr lang="en-SG" sz="1800" err="1">
                <a:latin typeface="Times New Roman"/>
                <a:cs typeface="Times New Roman"/>
              </a:rPr>
              <a:t>Có</a:t>
            </a:r>
            <a:r>
              <a:rPr lang="en-SG" sz="1800" dirty="0">
                <a:latin typeface="Times New Roman"/>
                <a:cs typeface="Times New Roman"/>
              </a:rPr>
              <a:t> men CA </a:t>
            </a:r>
            <a:r>
              <a:rPr lang="en-SG" sz="1800" err="1">
                <a:latin typeface="Times New Roman"/>
                <a:cs typeface="Times New Roman"/>
              </a:rPr>
              <a:t>xúc</a:t>
            </a:r>
            <a:r>
              <a:rPr lang="en-SG" sz="1800" dirty="0">
                <a:latin typeface="Times New Roman"/>
                <a:cs typeface="Times New Roman"/>
              </a:rPr>
              <a:t> </a:t>
            </a:r>
            <a:r>
              <a:rPr lang="en-SG" sz="1800" err="1">
                <a:latin typeface="Times New Roman"/>
                <a:cs typeface="Times New Roman"/>
              </a:rPr>
              <a:t>tác</a:t>
            </a:r>
            <a:r>
              <a:rPr lang="en-SG" sz="1800" dirty="0">
                <a:latin typeface="Times New Roman"/>
                <a:cs typeface="Times New Roman"/>
              </a:rPr>
              <a:t>. </a:t>
            </a:r>
          </a:p>
          <a:p>
            <a:pPr lvl="1">
              <a:lnSpc>
                <a:spcPct val="120000"/>
              </a:lnSpc>
            </a:pPr>
            <a:r>
              <a:rPr lang="en-SG" sz="1800" dirty="0">
                <a:latin typeface="Times New Roman"/>
                <a:cs typeface="Times New Roman"/>
              </a:rPr>
              <a:t>H</a:t>
            </a:r>
            <a:r>
              <a:rPr lang="en-SG" sz="1800" baseline="-25000" dirty="0">
                <a:latin typeface="Times New Roman"/>
                <a:cs typeface="Times New Roman"/>
              </a:rPr>
              <a:t>2</a:t>
            </a:r>
            <a:r>
              <a:rPr lang="en-SG" sz="1800" dirty="0">
                <a:latin typeface="Times New Roman"/>
                <a:cs typeface="Times New Roman"/>
              </a:rPr>
              <a:t>CO</a:t>
            </a:r>
            <a:r>
              <a:rPr lang="en-SG" sz="1800" baseline="-25000" dirty="0">
                <a:latin typeface="Times New Roman"/>
                <a:cs typeface="Times New Roman"/>
              </a:rPr>
              <a:t>3</a:t>
            </a:r>
            <a:r>
              <a:rPr lang="en-SG" sz="1800" dirty="0">
                <a:latin typeface="Times New Roman"/>
                <a:cs typeface="Times New Roman"/>
              </a:rPr>
              <a:t> </a:t>
            </a:r>
            <a:r>
              <a:rPr lang="en-SG" sz="1800" err="1">
                <a:latin typeface="Times New Roman"/>
                <a:cs typeface="Times New Roman"/>
              </a:rPr>
              <a:t>phân</a:t>
            </a:r>
            <a:r>
              <a:rPr lang="en-SG" sz="1800" dirty="0">
                <a:latin typeface="Times New Roman"/>
                <a:cs typeface="Times New Roman"/>
              </a:rPr>
              <a:t> </a:t>
            </a:r>
            <a:r>
              <a:rPr lang="en-SG" sz="1800" err="1">
                <a:latin typeface="Times New Roman"/>
                <a:cs typeface="Times New Roman"/>
              </a:rPr>
              <a:t>ly</a:t>
            </a:r>
            <a:r>
              <a:rPr lang="en-SG" sz="1800" dirty="0">
                <a:latin typeface="Times New Roman"/>
                <a:cs typeface="Times New Roman"/>
              </a:rPr>
              <a:t> </a:t>
            </a:r>
            <a:r>
              <a:rPr lang="en-SG" sz="1800" err="1">
                <a:latin typeface="Times New Roman"/>
                <a:cs typeface="Times New Roman"/>
              </a:rPr>
              <a:t>thành</a:t>
            </a:r>
            <a:r>
              <a:rPr lang="en-SG" sz="1800" dirty="0">
                <a:latin typeface="Times New Roman"/>
                <a:cs typeface="Times New Roman"/>
              </a:rPr>
              <a:t> HCO</a:t>
            </a:r>
            <a:r>
              <a:rPr lang="en-SG" sz="1800" baseline="-25000" dirty="0">
                <a:latin typeface="Times New Roman"/>
                <a:cs typeface="Times New Roman"/>
              </a:rPr>
              <a:t>3</a:t>
            </a:r>
            <a:r>
              <a:rPr lang="en-SG" sz="1800" baseline="30000" dirty="0">
                <a:latin typeface="Times New Roman"/>
                <a:cs typeface="Times New Roman"/>
              </a:rPr>
              <a:t>-</a:t>
            </a:r>
            <a:r>
              <a:rPr lang="en-SG" sz="1800" dirty="0">
                <a:latin typeface="Times New Roman"/>
                <a:cs typeface="Times New Roman"/>
              </a:rPr>
              <a:t>  </a:t>
            </a:r>
            <a:r>
              <a:rPr lang="en-SG" sz="1800" err="1">
                <a:latin typeface="Times New Roman"/>
                <a:cs typeface="Times New Roman"/>
              </a:rPr>
              <a:t>và</a:t>
            </a:r>
            <a:r>
              <a:rPr lang="en-SG" sz="1800" dirty="0">
                <a:latin typeface="Times New Roman"/>
                <a:cs typeface="Times New Roman"/>
              </a:rPr>
              <a:t> H</a:t>
            </a:r>
            <a:r>
              <a:rPr lang="en-SG" sz="1800" baseline="30000" dirty="0">
                <a:latin typeface="Times New Roman"/>
                <a:cs typeface="Times New Roman"/>
              </a:rPr>
              <a:t>+</a:t>
            </a:r>
          </a:p>
          <a:p>
            <a:pPr marL="457200" lvl="1" indent="0">
              <a:lnSpc>
                <a:spcPct val="120000"/>
              </a:lnSpc>
              <a:buNone/>
            </a:pPr>
            <a:endParaRPr lang="en-SG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lnSpc>
                <a:spcPct val="120000"/>
              </a:lnSpc>
              <a:buNone/>
            </a:pPr>
            <a:endParaRPr lang="en-SG" sz="1800">
              <a:latin typeface="Times New Roman"/>
              <a:cs typeface="Times New Roman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08C836-2327-7FE8-BDB9-C9CA5DE1A2F1}"/>
              </a:ext>
            </a:extLst>
          </p:cNvPr>
          <p:cNvSpPr txBox="1"/>
          <p:nvPr/>
        </p:nvSpPr>
        <p:spPr>
          <a:xfrm>
            <a:off x="9202986" y="108635"/>
            <a:ext cx="4748926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SG" sz="1800" b="0" i="0" u="none" strike="noStrike" baseline="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Ý </a:t>
            </a:r>
            <a:r>
              <a:rPr lang="en-SG" sz="1800" b="0" i="0" u="none" strike="noStrike" baseline="0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nghỉa</a:t>
            </a:r>
            <a:r>
              <a:rPr lang="en-SG" sz="1800" b="0" i="0" u="none" strike="noStrike" baseline="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SG" sz="1800" b="0" i="0" u="none" strike="noStrike" baseline="0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của</a:t>
            </a:r>
            <a:r>
              <a:rPr lang="en-SG" sz="1800" b="0" i="0" u="none" strike="noStrike" baseline="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SG" sz="1800" b="0" i="0" u="none" strike="noStrike" baseline="0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hiện</a:t>
            </a:r>
            <a:r>
              <a:rPr lang="en-SG" sz="1800" b="0" i="0" u="none" strike="noStrike" baseline="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SG" sz="1800" b="0" i="0" u="none" strike="noStrike" baseline="0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tượng</a:t>
            </a:r>
            <a:r>
              <a:rPr lang="en-SG" sz="1800" b="0" i="0" u="none" strike="noStrike" baseline="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SG" sz="1800" b="0" i="0" u="none" strike="noStrike" baseline="0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Hambuger</a:t>
            </a:r>
            <a:r>
              <a:rPr lang="en-SG" sz="1800" b="0" i="0" u="none" strike="noStrike" baseline="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:</a:t>
            </a:r>
            <a:r>
              <a:rPr lang="en-SG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SG" sz="1800" b="0" i="0" u="none" strike="noStrike" baseline="0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thoát</a:t>
            </a:r>
            <a:r>
              <a:rPr lang="en-SG" sz="1800" b="0" i="0" u="none" strike="noStrike" baseline="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 CO2 </a:t>
            </a:r>
            <a:r>
              <a:rPr lang="en-SG" sz="1800" b="0" i="0" u="none" strike="noStrike" baseline="0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ra</a:t>
            </a:r>
            <a:r>
              <a:rPr lang="en-SG" sz="1800" b="0" i="0" u="none" strike="noStrike" baseline="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SG" sz="1800" b="0" i="0" u="none" strike="noStrike" baseline="0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ngoài</a:t>
            </a:r>
            <a:r>
              <a:rPr lang="en-SG" sz="1800" b="0" i="0" u="none" strike="noStrike" baseline="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SG" sz="1800" b="0" i="0" u="none" strike="noStrike" baseline="0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nhưng</a:t>
            </a:r>
            <a:r>
              <a:rPr lang="en-SG" sz="1800" b="0" i="0" u="none" strike="noStrike" baseline="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 ko </a:t>
            </a:r>
            <a:r>
              <a:rPr lang="en-SG" sz="1800" b="0" i="0" u="none" strike="noStrike" baseline="0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làm</a:t>
            </a:r>
            <a:r>
              <a:rPr lang="en-SG" sz="1800" b="0" i="0" u="none" strike="noStrike" baseline="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SG" sz="1800" b="0" i="0" u="none" strike="noStrike" baseline="0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toang</a:t>
            </a:r>
            <a:r>
              <a:rPr lang="en-SG" sz="1800" b="0" i="0" u="none" strike="noStrike" baseline="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SG" sz="1800" b="0" i="0" u="none" strike="noStrike" baseline="0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máu</a:t>
            </a:r>
            <a:r>
              <a:rPr lang="en-SG" sz="1800" b="0" i="0" u="none" strike="noStrike" baseline="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 (</a:t>
            </a:r>
            <a:r>
              <a:rPr lang="en-SG" sz="1800" b="0" i="0" u="none" strike="noStrike" baseline="0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giữ</a:t>
            </a:r>
            <a:r>
              <a:rPr lang="en-SG" sz="1800" b="0" i="0" u="none" strike="noStrike" baseline="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SG" sz="1800" b="0" i="0" u="none" strike="noStrike" baseline="0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nguyên</a:t>
            </a:r>
            <a:r>
              <a:rPr lang="en-SG" sz="1800" b="0" i="0" u="none" strike="noStrike" baseline="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SG" sz="1800" b="0" i="0" u="none" strike="noStrike" baseline="0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dộ</a:t>
            </a:r>
            <a:r>
              <a:rPr lang="en-SG" sz="1800" b="0" i="0" u="none" strike="noStrike" baseline="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 PH </a:t>
            </a:r>
            <a:r>
              <a:rPr lang="en-SG" sz="1800" b="0" i="0" u="none" strike="noStrike" baseline="0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máu</a:t>
            </a:r>
            <a:r>
              <a:rPr lang="en-SG" sz="1800" b="0" i="0" u="none" strike="noStrike" baseline="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)</a:t>
            </a:r>
            <a:endParaRPr lang="en-GB" dirty="0"/>
          </a:p>
        </p:txBody>
      </p:sp>
    </p:spTree>
  </p:cSld>
  <p:clrMapOvr>
    <a:masterClrMapping/>
  </p:clrMapOvr>
  <p:transition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 decel="100000"/>
                                        <p:tgtEl>
                                          <p:spTgt spid="1392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decel="100000" fill="hold"/>
                                        <p:tgtEl>
                                          <p:spTgt spid="13926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decel="100000" fill="hold"/>
                                        <p:tgtEl>
                                          <p:spTgt spid="139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decel="100000" fill="hold"/>
                                        <p:tgtEl>
                                          <p:spTgt spid="139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39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39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39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39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39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392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392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392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392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392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392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392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392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392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392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392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392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9266" grpId="0"/>
      <p:bldP spid="139267" grpId="0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36944B-3F3B-4AA4-BC15-BA418A4F226B}" type="slidenum">
              <a:rPr lang="en-US" smtClean="0"/>
              <a:t>53</a:t>
            </a:fld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0971" y="609600"/>
            <a:ext cx="6754427" cy="502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2"/>
          <p:cNvSpPr>
            <a:spLocks noGrp="1" noChangeArrowheads="1"/>
          </p:cNvSpPr>
          <p:nvPr>
            <p:ph type="title"/>
          </p:nvPr>
        </p:nvSpPr>
        <p:spPr>
          <a:xfrm>
            <a:off x="485192" y="304800"/>
            <a:ext cx="8686800" cy="1143000"/>
          </a:xfrm>
        </p:spPr>
        <p:txBody>
          <a:bodyPr/>
          <a:lstStyle/>
          <a:p>
            <a:br>
              <a:rPr lang="en-S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SG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 SỰ GIAO OXY CHO MÔ</a:t>
            </a:r>
            <a:br>
              <a:rPr lang="en-SG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SG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SG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CHUYÊN CHỞ KHÍ TRONG MÁU</a:t>
            </a:r>
          </a:p>
        </p:txBody>
      </p:sp>
      <p:sp>
        <p:nvSpPr>
          <p:cNvPr id="131075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485191" y="2514599"/>
            <a:ext cx="8320671" cy="3584575"/>
          </a:xfrm>
        </p:spPr>
        <p:txBody>
          <a:bodyPr/>
          <a:lstStyle/>
          <a:p>
            <a:pPr marL="812800" indent="-812800">
              <a:lnSpc>
                <a:spcPct val="120000"/>
              </a:lnSpc>
            </a:pPr>
            <a:r>
              <a:rPr lang="en-SG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Sau</a:t>
            </a:r>
            <a:r>
              <a:rPr lang="en-SG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SG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SG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SG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en-SG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SG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trao</a:t>
            </a:r>
            <a:r>
              <a:rPr lang="en-SG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SG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đổi</a:t>
            </a:r>
            <a:r>
              <a:rPr lang="en-SG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SG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khí</a:t>
            </a:r>
            <a:r>
              <a:rPr lang="en-SG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ở </a:t>
            </a:r>
            <a:r>
              <a:rPr lang="en-SG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phế</a:t>
            </a:r>
            <a:r>
              <a:rPr lang="en-SG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SG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nang</a:t>
            </a:r>
            <a:r>
              <a:rPr lang="en-SG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SG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máu</a:t>
            </a:r>
            <a:r>
              <a:rPr lang="en-SG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SG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đỏ</a:t>
            </a:r>
            <a:r>
              <a:rPr lang="en-SG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SG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sẽ</a:t>
            </a:r>
            <a:r>
              <a:rPr lang="en-SG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SG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SG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SG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đưa</a:t>
            </a:r>
            <a:r>
              <a:rPr lang="en-SG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SG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đến</a:t>
            </a:r>
            <a:r>
              <a:rPr lang="en-SG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SG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SG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SG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SG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marL="812800" indent="-812800">
              <a:lnSpc>
                <a:spcPct val="120000"/>
              </a:lnSpc>
            </a:pPr>
            <a:r>
              <a:rPr lang="en-SG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Tại</a:t>
            </a:r>
            <a:r>
              <a:rPr lang="en-SG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SG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SG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SG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máu</a:t>
            </a:r>
            <a:r>
              <a:rPr lang="en-SG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SG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đỏ</a:t>
            </a:r>
            <a:r>
              <a:rPr lang="en-SG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SG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SG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oxy </a:t>
            </a:r>
            <a:r>
              <a:rPr lang="en-SG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SG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SG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SG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SG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lấy</a:t>
            </a:r>
            <a:r>
              <a:rPr lang="en-SG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</a:t>
            </a:r>
            <a:r>
              <a:rPr lang="en-SG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SG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SG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SG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SG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lại</a:t>
            </a:r>
            <a:r>
              <a:rPr lang="en-SG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SG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phế</a:t>
            </a:r>
            <a:r>
              <a:rPr lang="en-SG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SG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nang</a:t>
            </a:r>
            <a:r>
              <a:rPr lang="en-SG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SG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tiếp</a:t>
            </a:r>
            <a:r>
              <a:rPr lang="en-SG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SG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tục</a:t>
            </a:r>
            <a:r>
              <a:rPr lang="en-SG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SG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quá</a:t>
            </a:r>
            <a:r>
              <a:rPr lang="en-SG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SG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SG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SG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trao</a:t>
            </a:r>
            <a:r>
              <a:rPr lang="en-SG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SG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đổi</a:t>
            </a:r>
            <a:r>
              <a:rPr lang="en-SG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SG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khí</a:t>
            </a:r>
            <a:r>
              <a:rPr lang="en-SG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marL="812800" indent="-812800">
              <a:lnSpc>
                <a:spcPct val="120000"/>
              </a:lnSpc>
              <a:buFont typeface="Arial" panose="020B0604020202020204" pitchFamily="34" charset="0"/>
              <a:buNone/>
            </a:pPr>
            <a:endParaRPr lang="en-S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31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1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131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10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310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310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10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310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310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1074" grpId="0"/>
      <p:bldP spid="131075" grpId="0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338" name="Picture 9"/>
          <p:cNvPicPr>
            <a:picLocks noChangeAspect="1" noChangeArrowheads="1"/>
          </p:cNvPicPr>
          <p:nvPr/>
        </p:nvPicPr>
        <p:blipFill>
          <a:blip r:embed="rId3"/>
          <a:srcRect l="6972" t="17818" r="4166" b="15199"/>
          <a:stretch>
            <a:fillRect/>
          </a:stretch>
        </p:blipFill>
        <p:spPr bwMode="auto">
          <a:xfrm>
            <a:off x="996950" y="0"/>
            <a:ext cx="7027863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pPr algn="l"/>
            <a:r>
              <a:rPr lang="en-US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Phương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hô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hấp</a:t>
            </a:r>
            <a:endParaRPr 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057402"/>
            <a:ext cx="6972300" cy="5298948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36944B-3F3B-4AA4-BC15-BA418A4F226B}" type="slidenum">
              <a:rPr lang="en-US" smtClean="0"/>
              <a:t>56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362" name="Group 2"/>
          <p:cNvGrpSpPr/>
          <p:nvPr/>
        </p:nvGrpSpPr>
        <p:grpSpPr bwMode="auto">
          <a:xfrm>
            <a:off x="76200" y="533400"/>
            <a:ext cx="8893175" cy="5559425"/>
            <a:chOff x="288" y="1460"/>
            <a:chExt cx="5040" cy="2812"/>
          </a:xfrm>
        </p:grpSpPr>
        <p:pic>
          <p:nvPicPr>
            <p:cNvPr id="143371" name="Picture 3" descr="H 21-4 TDK o phoi va te bao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288" y="1460"/>
              <a:ext cx="5040" cy="28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43372" name="Text Box 4"/>
            <p:cNvSpPr txBox="1">
              <a:spLocks noChangeArrowheads="1"/>
            </p:cNvSpPr>
            <p:nvPr/>
          </p:nvSpPr>
          <p:spPr bwMode="auto">
            <a:xfrm>
              <a:off x="576" y="3695"/>
              <a:ext cx="4464" cy="235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marL="342900" indent="-342900" algn="ctr" eaLnBrk="0" hangingPunct="0"/>
              <a:r>
                <a:rPr lang="en-US" b="1"/>
                <a:t>A. Sự trao đổi khí ở phổi                                   B. Sự trao đổi khí ở tế bào</a:t>
              </a:r>
            </a:p>
          </p:txBody>
        </p:sp>
      </p:grpSp>
      <p:sp>
        <p:nvSpPr>
          <p:cNvPr id="105477" name="Text Box 5"/>
          <p:cNvSpPr txBox="1">
            <a:spLocks noChangeArrowheads="1"/>
          </p:cNvSpPr>
          <p:nvPr/>
        </p:nvSpPr>
        <p:spPr bwMode="auto">
          <a:xfrm>
            <a:off x="468313" y="3789363"/>
            <a:ext cx="438150" cy="3667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b="1">
                <a:solidFill>
                  <a:srgbClr val="FF0066"/>
                </a:solidFill>
              </a:rPr>
              <a:t>O</a:t>
            </a:r>
            <a:r>
              <a:rPr lang="en-US" b="1" baseline="-25000">
                <a:solidFill>
                  <a:srgbClr val="FF0066"/>
                </a:solidFill>
              </a:rPr>
              <a:t>2</a:t>
            </a:r>
            <a:endParaRPr lang="en-US" b="1">
              <a:solidFill>
                <a:srgbClr val="FF0066"/>
              </a:solidFill>
            </a:endParaRPr>
          </a:p>
        </p:txBody>
      </p:sp>
      <p:sp>
        <p:nvSpPr>
          <p:cNvPr id="105478" name="Text Box 6"/>
          <p:cNvSpPr txBox="1">
            <a:spLocks noChangeArrowheads="1"/>
          </p:cNvSpPr>
          <p:nvPr/>
        </p:nvSpPr>
        <p:spPr bwMode="auto">
          <a:xfrm>
            <a:off x="3032125" y="3716338"/>
            <a:ext cx="603250" cy="3667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b="1">
                <a:solidFill>
                  <a:srgbClr val="0000FF"/>
                </a:solidFill>
              </a:rPr>
              <a:t>CO</a:t>
            </a:r>
            <a:r>
              <a:rPr lang="en-US" b="1" baseline="-25000">
                <a:solidFill>
                  <a:srgbClr val="0000FF"/>
                </a:solidFill>
              </a:rPr>
              <a:t>2</a:t>
            </a:r>
            <a:endParaRPr lang="en-US" b="1">
              <a:solidFill>
                <a:srgbClr val="0000FF"/>
              </a:solidFill>
            </a:endParaRPr>
          </a:p>
        </p:txBody>
      </p:sp>
      <p:sp>
        <p:nvSpPr>
          <p:cNvPr id="105479" name="Text Box 7"/>
          <p:cNvSpPr txBox="1">
            <a:spLocks noChangeArrowheads="1"/>
          </p:cNvSpPr>
          <p:nvPr/>
        </p:nvSpPr>
        <p:spPr bwMode="auto">
          <a:xfrm>
            <a:off x="6365875" y="4437063"/>
            <a:ext cx="438150" cy="3667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b="1">
                <a:solidFill>
                  <a:srgbClr val="FF0066"/>
                </a:solidFill>
              </a:rPr>
              <a:t>O</a:t>
            </a:r>
            <a:r>
              <a:rPr lang="en-US" b="1" baseline="-25000">
                <a:solidFill>
                  <a:srgbClr val="FF0066"/>
                </a:solidFill>
              </a:rPr>
              <a:t>2</a:t>
            </a:r>
            <a:endParaRPr lang="en-US" b="1">
              <a:solidFill>
                <a:srgbClr val="FF0066"/>
              </a:solidFill>
            </a:endParaRPr>
          </a:p>
        </p:txBody>
      </p:sp>
      <p:sp>
        <p:nvSpPr>
          <p:cNvPr id="105480" name="Text Box 8"/>
          <p:cNvSpPr txBox="1">
            <a:spLocks noChangeArrowheads="1"/>
          </p:cNvSpPr>
          <p:nvPr/>
        </p:nvSpPr>
        <p:spPr bwMode="auto">
          <a:xfrm>
            <a:off x="6877050" y="2420938"/>
            <a:ext cx="603250" cy="3667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b="1">
                <a:solidFill>
                  <a:srgbClr val="0000FF"/>
                </a:solidFill>
              </a:rPr>
              <a:t>CO</a:t>
            </a:r>
            <a:r>
              <a:rPr lang="en-US" b="1" baseline="-25000">
                <a:solidFill>
                  <a:srgbClr val="0000FF"/>
                </a:solidFill>
              </a:rPr>
              <a:t>2</a:t>
            </a:r>
            <a:endParaRPr lang="en-US" b="1">
              <a:solidFill>
                <a:srgbClr val="0000FF"/>
              </a:solidFill>
            </a:endParaRPr>
          </a:p>
        </p:txBody>
      </p:sp>
      <p:sp>
        <p:nvSpPr>
          <p:cNvPr id="105484" name="Text Box 12"/>
          <p:cNvSpPr txBox="1">
            <a:spLocks noChangeArrowheads="1"/>
          </p:cNvSpPr>
          <p:nvPr/>
        </p:nvSpPr>
        <p:spPr bwMode="auto">
          <a:xfrm>
            <a:off x="2771775" y="3500438"/>
            <a:ext cx="603250" cy="3667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b="1">
                <a:solidFill>
                  <a:srgbClr val="0000FF"/>
                </a:solidFill>
              </a:rPr>
              <a:t>CO</a:t>
            </a:r>
            <a:r>
              <a:rPr lang="en-US" b="1" baseline="-25000">
                <a:solidFill>
                  <a:srgbClr val="0000FF"/>
                </a:solidFill>
              </a:rPr>
              <a:t>2</a:t>
            </a:r>
            <a:endParaRPr lang="en-US" b="1">
              <a:solidFill>
                <a:srgbClr val="0000FF"/>
              </a:solidFill>
            </a:endParaRPr>
          </a:p>
        </p:txBody>
      </p:sp>
      <p:sp>
        <p:nvSpPr>
          <p:cNvPr id="105485" name="Text Box 13"/>
          <p:cNvSpPr txBox="1">
            <a:spLocks noChangeArrowheads="1"/>
          </p:cNvSpPr>
          <p:nvPr/>
        </p:nvSpPr>
        <p:spPr bwMode="auto">
          <a:xfrm>
            <a:off x="539750" y="3500438"/>
            <a:ext cx="438150" cy="3667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b="1">
                <a:solidFill>
                  <a:srgbClr val="FF0066"/>
                </a:solidFill>
              </a:rPr>
              <a:t>O</a:t>
            </a:r>
            <a:r>
              <a:rPr lang="en-US" b="1" baseline="-25000">
                <a:solidFill>
                  <a:srgbClr val="FF0066"/>
                </a:solidFill>
              </a:rPr>
              <a:t>2</a:t>
            </a:r>
            <a:endParaRPr lang="en-US" b="1">
              <a:solidFill>
                <a:srgbClr val="FF0066"/>
              </a:solidFill>
            </a:endParaRPr>
          </a:p>
        </p:txBody>
      </p:sp>
      <p:sp>
        <p:nvSpPr>
          <p:cNvPr id="105489" name="Text Box 17"/>
          <p:cNvSpPr txBox="1">
            <a:spLocks noChangeArrowheads="1"/>
          </p:cNvSpPr>
          <p:nvPr/>
        </p:nvSpPr>
        <p:spPr bwMode="auto">
          <a:xfrm>
            <a:off x="7308850" y="2708275"/>
            <a:ext cx="603250" cy="3667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b="1">
                <a:solidFill>
                  <a:srgbClr val="0000FF"/>
                </a:solidFill>
              </a:rPr>
              <a:t>CO</a:t>
            </a:r>
            <a:r>
              <a:rPr lang="en-US" b="1" baseline="-25000">
                <a:solidFill>
                  <a:srgbClr val="0000FF"/>
                </a:solidFill>
              </a:rPr>
              <a:t>2</a:t>
            </a:r>
            <a:endParaRPr lang="en-US" b="1">
              <a:solidFill>
                <a:srgbClr val="0000FF"/>
              </a:solidFill>
            </a:endParaRPr>
          </a:p>
        </p:txBody>
      </p:sp>
      <p:sp>
        <p:nvSpPr>
          <p:cNvPr id="105490" name="Text Box 18"/>
          <p:cNvSpPr txBox="1">
            <a:spLocks noChangeArrowheads="1"/>
          </p:cNvSpPr>
          <p:nvPr/>
        </p:nvSpPr>
        <p:spPr bwMode="auto">
          <a:xfrm>
            <a:off x="6227763" y="4149725"/>
            <a:ext cx="438150" cy="3667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b="1">
                <a:solidFill>
                  <a:srgbClr val="FF0066"/>
                </a:solidFill>
              </a:rPr>
              <a:t>O</a:t>
            </a:r>
            <a:r>
              <a:rPr lang="en-US" b="1" baseline="-25000">
                <a:solidFill>
                  <a:srgbClr val="FF0066"/>
                </a:solidFill>
              </a:rPr>
              <a:t>2</a:t>
            </a:r>
            <a:endParaRPr lang="en-US" b="1">
              <a:solidFill>
                <a:srgbClr val="FF0066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8)">
                                      <p:cBhvr>
                                        <p:cTn id="7" dur="500"/>
                                        <p:tgtEl>
                                          <p:spTgt spid="105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8)">
                                      <p:cBhvr>
                                        <p:cTn id="10" dur="500"/>
                                        <p:tgtEl>
                                          <p:spTgt spid="1054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37" presetClass="path" presetSubtype="0" repeatCount="indefinite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955 -0.05942 L 0.07674 -0.05711 C 0.09098 -0.05688 0.10938 -0.06127 0.12691 -0.07468 C 0.14584 -0.08879 0.15955 -0.10312 0.16632 -0.12093 L 0.20209 -0.19653 " pathEditMode="relative" rAng="-1684500" ptsTypes="FffFF">
                                      <p:cBhvr>
                                        <p:cTn id="13" dur="2000" fill="hold"/>
                                        <p:tgtEl>
                                          <p:spTgt spid="1054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700" y="-4200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51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66 -0.00231 L -0.04965 -0.00878 C -0.05868 -0.00948 -0.07257 -0.00208 -0.08611 0.00763 C -0.10173 0.01873 -0.11267 0.02867 -0.11857 0.04301 L -0.14496 0.10567 " pathEditMode="relative" rAng="3711540" ptsTypes="FffFF">
                                      <p:cBhvr>
                                        <p:cTn id="15" dur="2000" fill="hold"/>
                                        <p:tgtEl>
                                          <p:spTgt spid="1054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500" y="32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1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8)">
                                      <p:cBhvr>
                                        <p:cTn id="20" dur="500"/>
                                        <p:tgtEl>
                                          <p:spTgt spid="105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1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8)">
                                      <p:cBhvr>
                                        <p:cTn id="23" dur="500"/>
                                        <p:tgtEl>
                                          <p:spTgt spid="1054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44" presetClass="path" presetSubtype="0" repeatCount="indefinite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823 -0.04 L 0.02639 -0.06428 C 0.03576 -0.0689 0.04896 -0.07815 0.06215 -0.08994 C 0.07726 -0.10196 0.08906 -0.11237 0.0967 -0.12138 L 0.13368 -0.1637 " pathEditMode="relative" rAng="-1883820" ptsTypes="FffFF">
                                      <p:cBhvr>
                                        <p:cTn id="26" dur="2000" fill="hold"/>
                                        <p:tgtEl>
                                          <p:spTgt spid="1054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900" y="-5600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37" presetClass="path" presetSubtype="0" repeatCount="indefinite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2.19653E-6 L -0.02361 0.06982 C -0.02864 0.08647 -0.03819 0.10173 -0.05243 0.11144 C -0.06892 0.12208 -0.08159 0.12555 -0.09514 0.12555 L -0.15191 0.11861 " pathEditMode="relative" rAng="-1822380" ptsTypes="FffFF">
                                      <p:cBhvr>
                                        <p:cTn id="28" dur="2000" fill="hold"/>
                                        <p:tgtEl>
                                          <p:spTgt spid="1054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400" y="8600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21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8)">
                                      <p:cBhvr>
                                        <p:cTn id="31" dur="500"/>
                                        <p:tgtEl>
                                          <p:spTgt spid="105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1" presetClass="path" presetSubtype="0" repeatCount="indefinite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754 0.00878 L -0.03542 0.01017 C -0.04427 0.01063 -0.05798 0.01849 -0.0717 0.02797 C -0.08715 0.03884 -0.09826 0.04878 -0.10486 0.06127 L -0.13403 0.11676 " pathEditMode="relative" rAng="3711540" ptsTypes="FffFF">
                                      <p:cBhvr>
                                        <p:cTn id="33" dur="2000" fill="hold"/>
                                        <p:tgtEl>
                                          <p:spTgt spid="1054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300" y="37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1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8)">
                                      <p:cBhvr>
                                        <p:cTn id="38" dur="500"/>
                                        <p:tgtEl>
                                          <p:spTgt spid="1054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37" presetClass="path" presetSubtype="0" repeatCount="indefinite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9 -0.02336 L 0.06336 -0.01734 C 0.07621 -0.01642 0.09305 -0.02012 0.10902 -0.03237 C 0.12621 -0.04486 0.13836 -0.05896 0.14444 -0.07515 L 0.17534 -0.14821 " pathEditMode="relative" rAng="-1684500" ptsTypes="FffFF">
                                      <p:cBhvr>
                                        <p:cTn id="41" dur="2000" fill="hold"/>
                                        <p:tgtEl>
                                          <p:spTgt spid="1054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800" y="-3600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21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8)">
                                      <p:cBhvr>
                                        <p:cTn id="44" dur="500"/>
                                        <p:tgtEl>
                                          <p:spTgt spid="1054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37" presetClass="path" presetSubtype="0" repeatCount="indefinite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521 -0.05641 L -0.03976 -0.00162 C -0.04722 0.01064 -0.05885 0.02405 -0.07396 0.03491 C -0.09114 0.04763 -0.10347 0.05341 -0.11614 0.0578 L -0.16823 0.07075 " pathEditMode="relative" rAng="-1822380" ptsTypes="FffFF">
                                      <p:cBhvr>
                                        <p:cTn id="46" dur="2000" fill="hold"/>
                                        <p:tgtEl>
                                          <p:spTgt spid="1054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500" y="78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1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8)">
                                      <p:cBhvr>
                                        <p:cTn id="51" dur="500"/>
                                        <p:tgtEl>
                                          <p:spTgt spid="1054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44" presetClass="path" presetSubtype="0" repeatCount="indefinite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7 -2.65896E-6 L 0.04341 -0.01156 C 0.05348 -0.0141 0.06441 -0.02312 0.07657 -0.03375 C 0.08941 -0.04624 0.10018 -0.05641 0.10487 -0.06774 L 0.13247 -0.11861 " pathEditMode="relative" rAng="-2052000" ptsTypes="FffFF">
                                      <p:cBhvr>
                                        <p:cTn id="54" dur="2000" fill="hold"/>
                                        <p:tgtEl>
                                          <p:spTgt spid="1054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00" y="-48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477" grpId="0"/>
      <p:bldP spid="105477" grpId="1"/>
      <p:bldP spid="105478" grpId="0"/>
      <p:bldP spid="105479" grpId="0"/>
      <p:bldP spid="105479" grpId="1"/>
      <p:bldP spid="105480" grpId="0"/>
      <p:bldP spid="105480" grpId="1"/>
      <p:bldP spid="105484" grpId="0"/>
      <p:bldP spid="105484" grpId="1"/>
      <p:bldP spid="105485" grpId="0"/>
      <p:bldP spid="105485" grpId="1"/>
      <p:bldP spid="105489" grpId="0"/>
      <p:bldP spid="105489" grpId="1"/>
      <p:bldP spid="105490" grpId="0"/>
      <p:bldP spid="105490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15" descr="H170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/>
          <a:srcRect l="8345" t="9561" r="6537" b="51694"/>
          <a:stretch>
            <a:fillRect/>
          </a:stretch>
        </p:blipFill>
        <p:spPr>
          <a:xfrm>
            <a:off x="533400" y="838200"/>
            <a:ext cx="4352925" cy="3909813"/>
          </a:xfrm>
          <a:noFill/>
        </p:spPr>
      </p:pic>
      <p:pic>
        <p:nvPicPr>
          <p:cNvPr id="23555" name="Picture 16" descr="170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/>
          <a:srcRect/>
          <a:stretch>
            <a:fillRect/>
          </a:stretch>
        </p:blipFill>
        <p:spPr>
          <a:xfrm>
            <a:off x="5664200" y="1600200"/>
            <a:ext cx="2006600" cy="4525963"/>
          </a:xfrm>
          <a:noFill/>
        </p:spPr>
      </p:pic>
      <p:sp>
        <p:nvSpPr>
          <p:cNvPr id="9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8C692A-2D7F-409C-950C-5066836F2E9A}" type="slidenum">
              <a:rPr lang="en-US" altLang="en-US"/>
              <a:t>6</a:t>
            </a:fld>
            <a:endParaRPr lang="en-US" altLang="en-US"/>
          </a:p>
        </p:txBody>
      </p:sp>
      <p:sp>
        <p:nvSpPr>
          <p:cNvPr id="23557" name="Text Box 5"/>
          <p:cNvSpPr txBox="1">
            <a:spLocks noChangeArrowheads="1"/>
          </p:cNvSpPr>
          <p:nvPr/>
        </p:nvSpPr>
        <p:spPr bwMode="auto">
          <a:xfrm>
            <a:off x="2590800" y="1066800"/>
            <a:ext cx="4191000" cy="3667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962608"/>
            <a:ext cx="8229600" cy="5616575"/>
          </a:xfrm>
        </p:spPr>
        <p:txBody>
          <a:bodyPr/>
          <a:lstStyle/>
          <a:p>
            <a:pPr marL="228600" indent="-228600" eaLnBrk="1" hangingPunct="1">
              <a:lnSpc>
                <a:spcPct val="120000"/>
              </a:lnSpc>
            </a:pP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khoang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kín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marL="228600" indent="-228600" eaLnBrk="1" hangingPunct="1">
              <a:lnSpc>
                <a:spcPct val="120000"/>
              </a:lnSpc>
            </a:pP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Đáy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hoành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marL="228600" indent="-228600" eaLnBrk="1" hangingPunct="1">
              <a:lnSpc>
                <a:spcPct val="120000"/>
              </a:lnSpc>
            </a:pP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Bộ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phận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cố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định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cột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sống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28600" indent="-228600" eaLnBrk="1" hangingPunct="1">
              <a:lnSpc>
                <a:spcPct val="120000"/>
              </a:lnSpc>
            </a:pP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Bộ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phận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di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chuyển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xương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sườn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xương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ức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</a:p>
          <a:p>
            <a:pPr marL="228600" indent="-228600" eaLnBrk="1" hangingPunct="1">
              <a:lnSpc>
                <a:spcPct val="120000"/>
              </a:lnSpc>
            </a:pP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cử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hít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thở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S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483" name="Title 1"/>
          <p:cNvSpPr>
            <a:spLocks noGrp="1"/>
          </p:cNvSpPr>
          <p:nvPr>
            <p:ph type="title"/>
          </p:nvPr>
        </p:nvSpPr>
        <p:spPr>
          <a:xfrm>
            <a:off x="533400" y="314325"/>
            <a:ext cx="8229600" cy="676275"/>
          </a:xfrm>
        </p:spPr>
        <p:txBody>
          <a:bodyPr/>
          <a:lstStyle/>
          <a:p>
            <a:pPr eaLnBrk="1" hangingPunct="1"/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LỒNG NGỰC</a:t>
            </a:r>
            <a:endParaRPr lang="en-US" sz="2400" dirty="0">
              <a:solidFill>
                <a:srgbClr val="FF0000"/>
              </a:solidFill>
              <a:latin typeface="Times New Roman" panose="02020603050405020304" pitchFamily="18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64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64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64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64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64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64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64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64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64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064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64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64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064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064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064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499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4" descr="cac co ho hap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1143000" y="0"/>
            <a:ext cx="7391400" cy="6837363"/>
          </a:xfrm>
          <a:noFill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609600" indent="-609600" eaLnBrk="1" hangingPunct="1"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Làm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thay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đổi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tích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lồng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ngực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marL="609600" indent="-609600" eaLnBrk="1" hangingPunct="1"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en-US" sz="1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sz="1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hít</a:t>
            </a:r>
            <a:r>
              <a:rPr lang="en-US" sz="1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sz="1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609600" indent="-609600" eaLnBrk="1" hangingPunct="1">
              <a:lnSpc>
                <a:spcPct val="120000"/>
              </a:lnSpc>
            </a:pP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Bình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thường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hoành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liên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sườn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ngoài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609600" indent="-609600" eaLnBrk="1" hangingPunct="1">
              <a:lnSpc>
                <a:spcPct val="120000"/>
              </a:lnSpc>
            </a:pP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Gắng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sức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ngực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lớn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ức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đòn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chũm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cánh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mũi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eaLnBrk="1" hangingPunct="1"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en-US" sz="1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sz="1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thở</a:t>
            </a:r>
            <a:r>
              <a:rPr lang="en-US" sz="1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</a:t>
            </a:r>
            <a:r>
              <a:rPr lang="en-US" sz="1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</a:pP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Bình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thường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lúc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hít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giãn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nghỉ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sẽ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gây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thở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ra.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</a:pP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Gắng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sức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thẳng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chéo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bụng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609600" indent="-609600" eaLnBrk="1" hangingPunct="1">
              <a:lnSpc>
                <a:spcPct val="120000"/>
              </a:lnSpc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579" name="Title 1"/>
          <p:cNvSpPr>
            <a:spLocks noGrp="1"/>
          </p:cNvSpPr>
          <p:nvPr>
            <p:ph type="title"/>
          </p:nvPr>
        </p:nvSpPr>
        <p:spPr>
          <a:xfrm>
            <a:off x="533400" y="314325"/>
            <a:ext cx="8229600" cy="676275"/>
          </a:xfrm>
        </p:spPr>
        <p:txBody>
          <a:bodyPr/>
          <a:lstStyle/>
          <a:p>
            <a:pPr eaLnBrk="1" hangingPunct="1"/>
            <a:r>
              <a:rPr lang="en-US" sz="4000" b="1">
                <a:solidFill>
                  <a:srgbClr val="FF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CƠ HÔ HẤP</a:t>
            </a:r>
            <a:endParaRPr lang="en-US" sz="4000">
              <a:solidFill>
                <a:srgbClr val="FF0000"/>
              </a:solidFill>
              <a:latin typeface="Times New Roman" panose="02020603050405020304" pitchFamily="18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75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75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75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75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75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75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75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75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75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075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75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75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075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075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075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075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075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075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075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075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075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523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</TotalTime>
  <Words>1402</Words>
  <Application>Microsoft Office PowerPoint</Application>
  <PresentationFormat>On-screen Show (4:3)</PresentationFormat>
  <Paragraphs>338</Paragraphs>
  <Slides>57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58" baseType="lpstr">
      <vt:lpstr>Office Theme</vt:lpstr>
      <vt:lpstr>GIẢI PHẪU – SINH LÝ  HỆ HÔ HẤP</vt:lpstr>
      <vt:lpstr>MỤC TIÊU</vt:lpstr>
      <vt:lpstr>HỆ HÔ HẤP</vt:lpstr>
      <vt:lpstr>CẤU TẠO HỆ HÔ HẤP</vt:lpstr>
      <vt:lpstr>PowerPoint Presentation</vt:lpstr>
      <vt:lpstr>PowerPoint Presentation</vt:lpstr>
      <vt:lpstr>LỒNG NGỰC</vt:lpstr>
      <vt:lpstr>PowerPoint Presentation</vt:lpstr>
      <vt:lpstr>CƠ HÔ HẤP</vt:lpstr>
      <vt:lpstr>CẤU TẠO NGOÀI CỦA MŨI</vt:lpstr>
      <vt:lpstr>CẤU TẠO NGOÀI CỦA MŨI</vt:lpstr>
      <vt:lpstr>PowerPoint Presentation</vt:lpstr>
      <vt:lpstr>KHOANG MŨI</vt:lpstr>
      <vt:lpstr>CẤU TẠO TRONG CỦA MŨI</vt:lpstr>
      <vt:lpstr>PowerPoint Presentation</vt:lpstr>
      <vt:lpstr>PowerPoint Presentation</vt:lpstr>
      <vt:lpstr>PowerPoint Presentation</vt:lpstr>
      <vt:lpstr>THẦN KINH CỦA MŨI</vt:lpstr>
      <vt:lpstr> HẦU</vt:lpstr>
      <vt:lpstr> HẦU MŨI</vt:lpstr>
      <vt:lpstr> HẦU MIỆNG</vt:lpstr>
      <vt:lpstr> HẦU THANH QUẢN</vt:lpstr>
      <vt:lpstr>PowerPoint Presentation</vt:lpstr>
      <vt:lpstr> SỤN THANH QUẢN: 7 sụn</vt:lpstr>
      <vt:lpstr> SỤN THANH QUẢN</vt:lpstr>
      <vt:lpstr>NIÊM MẠC THANH QUẢN</vt:lpstr>
      <vt:lpstr>PowerPoint Presentation</vt:lpstr>
      <vt:lpstr>PowerPoint Presentation</vt:lpstr>
      <vt:lpstr>PowerPoint Presentation</vt:lpstr>
      <vt:lpstr>CẤU TẠO</vt:lpstr>
      <vt:lpstr>PowerPoint Presentation</vt:lpstr>
      <vt:lpstr> HÌNH THỂ NGOÀI CỦA PHỔI</vt:lpstr>
      <vt:lpstr>THÙY PHỔI</vt:lpstr>
      <vt:lpstr> TIỂU PHẾ QUẢN PHỔI</vt:lpstr>
      <vt:lpstr>PHẾ NANG</vt:lpstr>
      <vt:lpstr>Cấu tạo phế nang</vt:lpstr>
      <vt:lpstr>Vai trò Sufactant</vt:lpstr>
      <vt:lpstr>Màng phổi và cơ chế tạo ASA</vt:lpstr>
      <vt:lpstr>Áp suất âm khoang màng phổi</vt:lpstr>
      <vt:lpstr>Ý nghĩa áp suất âm trong khoang màng phổi</vt:lpstr>
      <vt:lpstr>SINH LÝ HỆ HÔ HẤP</vt:lpstr>
      <vt:lpstr>SINH LÝ HỆ HÔ HẤP   ĐỊNH NGHĨA</vt:lpstr>
      <vt:lpstr>QUÁ TRÌNH HÔ HẤP</vt:lpstr>
      <vt:lpstr>PowerPoint Presentation</vt:lpstr>
      <vt:lpstr>  1. THÔNG KHÍ PHẾ NANG  KHÔNG KHÍ VÀO PHỔI</vt:lpstr>
      <vt:lpstr>ĐỘNG TÁC HÔ HẤP</vt:lpstr>
      <vt:lpstr>2. SỰ TRAO ĐỔI KHÍ </vt:lpstr>
      <vt:lpstr>YẾU TỐ ẢNH HƯỞNG SỰ KT</vt:lpstr>
      <vt:lpstr>  3. SỰ VẬN CHUYỂN KHÍ: O2 – CO2  Chuyên chở O2   Sự chuyên chở và giao oxy trong mô  Hb: Phần lớn oxy liên kết với Hb trong RBC. - Hb ( Hemoglobin) là protein gồm 4 Heme + 1 globin. - 1g Hb có thể gắn 1.39 ml O2.   </vt:lpstr>
      <vt:lpstr>PowerPoint Presentation</vt:lpstr>
      <vt:lpstr>CÁC Hb BẤT THƯỜNG</vt:lpstr>
      <vt:lpstr>CHUYÊN CHỞ CO2TRONG MÁU</vt:lpstr>
      <vt:lpstr>PowerPoint Presentation</vt:lpstr>
      <vt:lpstr> 4. SỰ GIAO OXY CHO MÔ  CHUYÊN CHỞ KHÍ TRONG MÁU</vt:lpstr>
      <vt:lpstr>PowerPoint Presentation</vt:lpstr>
      <vt:lpstr>Phương trình hô hấp</vt:lpstr>
      <vt:lpstr>PowerPoint Presentation</vt:lpstr>
    </vt:vector>
  </TitlesOfParts>
  <Company>home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SAMSUNG</dc:creator>
  <cp:lastModifiedBy>Ms Hai Duong</cp:lastModifiedBy>
  <cp:revision>651</cp:revision>
  <dcterms:created xsi:type="dcterms:W3CDTF">2012-11-08T16:12:00Z</dcterms:created>
  <dcterms:modified xsi:type="dcterms:W3CDTF">2024-04-03T04:59:54Z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1033-11.2.0.9052</vt:lpwstr>
  </property>
</Properties>
</file>